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1"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6858000" cx="12192000"/>
  <p:notesSz cx="6858000" cy="9144000"/>
  <p:embeddedFontLst>
    <p:embeddedFont>
      <p:font typeface="Helvetica Neue"/>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9" roundtripDataSignature="AMtx7mgUjE218iThWjb+Vet0UTSgrUZ2i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font" Target="fonts/HelveticaNeue-bold.fntdata"/><Relationship Id="rId25" Type="http://schemas.openxmlformats.org/officeDocument/2006/relationships/font" Target="fonts/HelveticaNeue-regular.fntdata"/><Relationship Id="rId28" Type="http://schemas.openxmlformats.org/officeDocument/2006/relationships/font" Target="fonts/HelveticaNeue-boldItalic.fntdata"/><Relationship Id="rId27" Type="http://schemas.openxmlformats.org/officeDocument/2006/relationships/font" Target="fonts/HelveticaNeue-italic.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29"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242" name="Google Shape;24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8" name="Google Shape;418;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419" name="Google Shape;419;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3" name="Google Shape;433;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434" name="Google Shape;434;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4" name="Google Shape;44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5" name="Google Shape;445;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7" name="Google Shape;457;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8" name="Google Shape;458;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0" name="Google Shape;470;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1" name="Google Shape;471;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2" name="Google Shape;482;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3" name="Google Shape;483;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8" name="Google Shape;498;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499" name="Google Shape;499;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2" name="Google Shape;512;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513" name="Google Shape;513;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3" name="Google Shape;523;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9" name="Google Shape;249;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7" name="Google Shape;25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258" name="Google Shape;258;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1" name="Google Shape;28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282" name="Google Shape;28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317" name="Google Shape;317;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9" name="Google Shape;35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360" name="Google Shape;360;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0" name="Google Shape;370;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371" name="Google Shape;371;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3" name="Google Shape;39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394" name="Google Shape;39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6" name="Google Shape;406;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407" name="Google Shape;407;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8" name="Google Shape;18;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19" name="Google Shape;19;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20" name="Google Shape;20;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3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1"/>
          <p:cNvSpPr/>
          <p:nvPr>
            <p:ph idx="2" type="pic"/>
          </p:nvPr>
        </p:nvSpPr>
        <p:spPr>
          <a:xfrm>
            <a:off x="5183188" y="987425"/>
            <a:ext cx="6172200" cy="4873625"/>
          </a:xfrm>
          <a:prstGeom prst="rect">
            <a:avLst/>
          </a:prstGeom>
          <a:noFill/>
          <a:ln>
            <a:noFill/>
          </a:ln>
        </p:spPr>
      </p:sp>
      <p:sp>
        <p:nvSpPr>
          <p:cNvPr id="71" name="Google Shape;71;p3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2" name="Google Shape;72;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73" name="Google Shape;73;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74" name="Google Shape;74;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5" name="Shape 75"/>
        <p:cNvGrpSpPr/>
        <p:nvPr/>
      </p:nvGrpSpPr>
      <p:grpSpPr>
        <a:xfrm>
          <a:off x="0" y="0"/>
          <a:ext cx="0" cy="0"/>
          <a:chOff x="0" y="0"/>
          <a:chExt cx="0" cy="0"/>
        </a:xfrm>
      </p:grpSpPr>
      <p:sp>
        <p:nvSpPr>
          <p:cNvPr id="76" name="Google Shape;76;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8" name="Google Shape;78;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79" name="Google Shape;79;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80" name="Google Shape;80;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1" name="Shape 81"/>
        <p:cNvGrpSpPr/>
        <p:nvPr/>
      </p:nvGrpSpPr>
      <p:grpSpPr>
        <a:xfrm>
          <a:off x="0" y="0"/>
          <a:ext cx="0" cy="0"/>
          <a:chOff x="0" y="0"/>
          <a:chExt cx="0" cy="0"/>
        </a:xfrm>
      </p:grpSpPr>
      <p:sp>
        <p:nvSpPr>
          <p:cNvPr id="82" name="Google Shape;82;p3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4" name="Google Shape;84;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85" name="Google Shape;85;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86" name="Google Shape;86;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3" name="Shape 93"/>
        <p:cNvGrpSpPr/>
        <p:nvPr/>
      </p:nvGrpSpPr>
      <p:grpSpPr>
        <a:xfrm>
          <a:off x="0" y="0"/>
          <a:ext cx="0" cy="0"/>
          <a:chOff x="0" y="0"/>
          <a:chExt cx="0" cy="0"/>
        </a:xfrm>
      </p:grpSpPr>
      <p:sp>
        <p:nvSpPr>
          <p:cNvPr id="94" name="Google Shape;94;p23"/>
          <p:cNvSpPr txBox="1"/>
          <p:nvPr>
            <p:ph type="title"/>
          </p:nvPr>
        </p:nvSpPr>
        <p:spPr>
          <a:xfrm>
            <a:off x="415600" y="2867800"/>
            <a:ext cx="11360800" cy="1122400"/>
          </a:xfrm>
          <a:prstGeom prst="rect">
            <a:avLst/>
          </a:prstGeom>
          <a:noFill/>
          <a:ln>
            <a:noFill/>
          </a:ln>
        </p:spPr>
        <p:txBody>
          <a:bodyPr anchorCtr="0" anchor="ctr" bIns="91425" lIns="91425" spcFirstLastPara="1" rIns="91425" wrap="square" tIns="91425">
            <a:noAutofit/>
          </a:bodyPr>
          <a:lstStyle>
            <a:lvl1pPr lvl="0" algn="ctr">
              <a:lnSpc>
                <a:spcPct val="90000"/>
              </a:lnSpc>
              <a:spcBef>
                <a:spcPts val="0"/>
              </a:spcBef>
              <a:spcAft>
                <a:spcPts val="0"/>
              </a:spcAft>
              <a:buClr>
                <a:schemeClr val="lt1"/>
              </a:buClr>
              <a:buSzPts val="3600"/>
              <a:buFont typeface="Calibri"/>
              <a:buNone/>
              <a:defRPr sz="4800"/>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p:txBody>
      </p:sp>
      <p:sp>
        <p:nvSpPr>
          <p:cNvPr id="95" name="Google Shape;95;p23"/>
          <p:cNvSpPr txBox="1"/>
          <p:nvPr>
            <p:ph idx="12" type="sldNum"/>
          </p:nvPr>
        </p:nvSpPr>
        <p:spPr>
          <a:xfrm>
            <a:off x="11296611" y="6217623"/>
            <a:ext cx="731600" cy="5248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6" name="Shape 96"/>
        <p:cNvGrpSpPr/>
        <p:nvPr/>
      </p:nvGrpSpPr>
      <p:grpSpPr>
        <a:xfrm>
          <a:off x="0" y="0"/>
          <a:ext cx="0" cy="0"/>
          <a:chOff x="0" y="0"/>
          <a:chExt cx="0" cy="0"/>
        </a:xfrm>
      </p:grpSpPr>
      <p:sp>
        <p:nvSpPr>
          <p:cNvPr id="97" name="Google Shape;97;p3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3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99" name="Google Shape;99;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2" name="Shape 102"/>
        <p:cNvGrpSpPr/>
        <p:nvPr/>
      </p:nvGrpSpPr>
      <p:grpSpPr>
        <a:xfrm>
          <a:off x="0" y="0"/>
          <a:ext cx="0" cy="0"/>
          <a:chOff x="0" y="0"/>
          <a:chExt cx="0" cy="0"/>
        </a:xfrm>
      </p:grpSpPr>
      <p:sp>
        <p:nvSpPr>
          <p:cNvPr id="103" name="Google Shape;103;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3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05" name="Google Shape;105;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08" name="Shape 108"/>
        <p:cNvGrpSpPr/>
        <p:nvPr/>
      </p:nvGrpSpPr>
      <p:grpSpPr>
        <a:xfrm>
          <a:off x="0" y="0"/>
          <a:ext cx="0" cy="0"/>
          <a:chOff x="0" y="0"/>
          <a:chExt cx="0" cy="0"/>
        </a:xfrm>
      </p:grpSpPr>
      <p:sp>
        <p:nvSpPr>
          <p:cNvPr id="109" name="Google Shape;109;p3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3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sz="24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111" name="Google Shape;111;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4" name="Shape 114"/>
        <p:cNvGrpSpPr/>
        <p:nvPr/>
      </p:nvGrpSpPr>
      <p:grpSpPr>
        <a:xfrm>
          <a:off x="0" y="0"/>
          <a:ext cx="0" cy="0"/>
          <a:chOff x="0" y="0"/>
          <a:chExt cx="0" cy="0"/>
        </a:xfrm>
      </p:grpSpPr>
      <p:sp>
        <p:nvSpPr>
          <p:cNvPr id="115" name="Google Shape;115;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6" name="Google Shape;116;p3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17" name="Google Shape;117;p3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18" name="Google Shape;118;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1" name="Shape 121"/>
        <p:cNvGrpSpPr/>
        <p:nvPr/>
      </p:nvGrpSpPr>
      <p:grpSpPr>
        <a:xfrm>
          <a:off x="0" y="0"/>
          <a:ext cx="0" cy="0"/>
          <a:chOff x="0" y="0"/>
          <a:chExt cx="0" cy="0"/>
        </a:xfrm>
      </p:grpSpPr>
      <p:sp>
        <p:nvSpPr>
          <p:cNvPr id="122" name="Google Shape;122;p3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3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4" name="Google Shape;124;p3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25" name="Google Shape;125;p3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6" name="Google Shape;126;p3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27" name="Google Shape;127;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0" name="Shape 130"/>
        <p:cNvGrpSpPr/>
        <p:nvPr/>
      </p:nvGrpSpPr>
      <p:grpSpPr>
        <a:xfrm>
          <a:off x="0" y="0"/>
          <a:ext cx="0" cy="0"/>
          <a:chOff x="0" y="0"/>
          <a:chExt cx="0" cy="0"/>
        </a:xfrm>
      </p:grpSpPr>
      <p:sp>
        <p:nvSpPr>
          <p:cNvPr id="131" name="Google Shape;131;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3" name="Google Shape;133;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4" name="Google Shape;134;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21"/>
          <p:cNvSpPr txBox="1"/>
          <p:nvPr>
            <p:ph type="title"/>
          </p:nvPr>
        </p:nvSpPr>
        <p:spPr>
          <a:xfrm>
            <a:off x="415600" y="2867800"/>
            <a:ext cx="11360800" cy="1122400"/>
          </a:xfrm>
          <a:prstGeom prst="rect">
            <a:avLst/>
          </a:prstGeom>
          <a:noFill/>
          <a:ln>
            <a:noFill/>
          </a:ln>
        </p:spPr>
        <p:txBody>
          <a:bodyPr anchorCtr="0" anchor="ctr" bIns="91425" lIns="91425" spcFirstLastPara="1" rIns="91425" wrap="square" tIns="91425">
            <a:noAutofit/>
          </a:bodyPr>
          <a:lstStyle>
            <a:lvl1pPr lvl="0" algn="ctr">
              <a:lnSpc>
                <a:spcPct val="90000"/>
              </a:lnSpc>
              <a:spcBef>
                <a:spcPts val="0"/>
              </a:spcBef>
              <a:spcAft>
                <a:spcPts val="0"/>
              </a:spcAft>
              <a:buClr>
                <a:schemeClr val="lt1"/>
              </a:buClr>
              <a:buSzPts val="3600"/>
              <a:buFont typeface="Calibri"/>
              <a:buNone/>
              <a:defRPr sz="4800"/>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p:txBody>
      </p:sp>
      <p:sp>
        <p:nvSpPr>
          <p:cNvPr id="23" name="Google Shape;23;p21"/>
          <p:cNvSpPr txBox="1"/>
          <p:nvPr>
            <p:ph idx="12" type="sldNum"/>
          </p:nvPr>
        </p:nvSpPr>
        <p:spPr>
          <a:xfrm>
            <a:off x="11296611" y="6217623"/>
            <a:ext cx="731600" cy="5248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5" name="Shape 135"/>
        <p:cNvGrpSpPr/>
        <p:nvPr/>
      </p:nvGrpSpPr>
      <p:grpSpPr>
        <a:xfrm>
          <a:off x="0" y="0"/>
          <a:ext cx="0" cy="0"/>
          <a:chOff x="0" y="0"/>
          <a:chExt cx="0" cy="0"/>
        </a:xfrm>
      </p:grpSpPr>
      <p:sp>
        <p:nvSpPr>
          <p:cNvPr id="136" name="Google Shape;136;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9" name="Shape 139"/>
        <p:cNvGrpSpPr/>
        <p:nvPr/>
      </p:nvGrpSpPr>
      <p:grpSpPr>
        <a:xfrm>
          <a:off x="0" y="0"/>
          <a:ext cx="0" cy="0"/>
          <a:chOff x="0" y="0"/>
          <a:chExt cx="0" cy="0"/>
        </a:xfrm>
      </p:grpSpPr>
      <p:sp>
        <p:nvSpPr>
          <p:cNvPr id="140" name="Google Shape;140;p4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1" name="Google Shape;141;p4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lt1"/>
              </a:buClr>
              <a:buSzPts val="3200"/>
              <a:buChar char="•"/>
              <a:defRPr sz="3200"/>
            </a:lvl1pPr>
            <a:lvl2pPr indent="-406400" lvl="1" marL="914400" algn="l">
              <a:lnSpc>
                <a:spcPct val="90000"/>
              </a:lnSpc>
              <a:spcBef>
                <a:spcPts val="500"/>
              </a:spcBef>
              <a:spcAft>
                <a:spcPts val="0"/>
              </a:spcAft>
              <a:buClr>
                <a:schemeClr val="lt1"/>
              </a:buClr>
              <a:buSzPts val="2800"/>
              <a:buChar char="•"/>
              <a:defRPr sz="2800"/>
            </a:lvl2pPr>
            <a:lvl3pPr indent="-381000" lvl="2" marL="1371600" algn="l">
              <a:lnSpc>
                <a:spcPct val="90000"/>
              </a:lnSpc>
              <a:spcBef>
                <a:spcPts val="500"/>
              </a:spcBef>
              <a:spcAft>
                <a:spcPts val="0"/>
              </a:spcAft>
              <a:buClr>
                <a:schemeClr val="lt1"/>
              </a:buClr>
              <a:buSzPts val="2400"/>
              <a:buChar char="•"/>
              <a:defRPr sz="2400"/>
            </a:lvl3pPr>
            <a:lvl4pPr indent="-355600" lvl="3" marL="1828800" algn="l">
              <a:lnSpc>
                <a:spcPct val="90000"/>
              </a:lnSpc>
              <a:spcBef>
                <a:spcPts val="500"/>
              </a:spcBef>
              <a:spcAft>
                <a:spcPts val="0"/>
              </a:spcAft>
              <a:buClr>
                <a:schemeClr val="lt1"/>
              </a:buClr>
              <a:buSzPts val="2000"/>
              <a:buChar char="•"/>
              <a:defRPr sz="2000"/>
            </a:lvl4pPr>
            <a:lvl5pPr indent="-355600" lvl="4" marL="2286000" algn="l">
              <a:lnSpc>
                <a:spcPct val="9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142" name="Google Shape;142;p4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143" name="Google Shape;143;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6" name="Shape 146"/>
        <p:cNvGrpSpPr/>
        <p:nvPr/>
      </p:nvGrpSpPr>
      <p:grpSpPr>
        <a:xfrm>
          <a:off x="0" y="0"/>
          <a:ext cx="0" cy="0"/>
          <a:chOff x="0" y="0"/>
          <a:chExt cx="0" cy="0"/>
        </a:xfrm>
      </p:grpSpPr>
      <p:sp>
        <p:nvSpPr>
          <p:cNvPr id="147" name="Google Shape;147;p4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8" name="Google Shape;148;p42"/>
          <p:cNvSpPr/>
          <p:nvPr>
            <p:ph idx="2" type="pic"/>
          </p:nvPr>
        </p:nvSpPr>
        <p:spPr>
          <a:xfrm>
            <a:off x="5183188" y="987425"/>
            <a:ext cx="6172200" cy="4873625"/>
          </a:xfrm>
          <a:prstGeom prst="rect">
            <a:avLst/>
          </a:prstGeom>
          <a:noFill/>
          <a:ln>
            <a:noFill/>
          </a:ln>
        </p:spPr>
      </p:sp>
      <p:sp>
        <p:nvSpPr>
          <p:cNvPr id="149" name="Google Shape;149;p4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150" name="Google Shape;150;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1" name="Google Shape;151;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2" name="Google Shape;152;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53" name="Shape 153"/>
        <p:cNvGrpSpPr/>
        <p:nvPr/>
      </p:nvGrpSpPr>
      <p:grpSpPr>
        <a:xfrm>
          <a:off x="0" y="0"/>
          <a:ext cx="0" cy="0"/>
          <a:chOff x="0" y="0"/>
          <a:chExt cx="0" cy="0"/>
        </a:xfrm>
      </p:grpSpPr>
      <p:sp>
        <p:nvSpPr>
          <p:cNvPr id="154" name="Google Shape;154;p4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5" name="Google Shape;155;p4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56" name="Google Shape;156;p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7" name="Google Shape;157;p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8" name="Google Shape;158;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9" name="Shape 159"/>
        <p:cNvGrpSpPr/>
        <p:nvPr/>
      </p:nvGrpSpPr>
      <p:grpSpPr>
        <a:xfrm>
          <a:off x="0" y="0"/>
          <a:ext cx="0" cy="0"/>
          <a:chOff x="0" y="0"/>
          <a:chExt cx="0" cy="0"/>
        </a:xfrm>
      </p:grpSpPr>
      <p:sp>
        <p:nvSpPr>
          <p:cNvPr id="160" name="Google Shape;160;p4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1" name="Google Shape;161;p4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62" name="Google Shape;162;p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3" name="Google Shape;163;p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4" name="Google Shape;164;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1" name="Shape 171"/>
        <p:cNvGrpSpPr/>
        <p:nvPr/>
      </p:nvGrpSpPr>
      <p:grpSpPr>
        <a:xfrm>
          <a:off x="0" y="0"/>
          <a:ext cx="0" cy="0"/>
          <a:chOff x="0" y="0"/>
          <a:chExt cx="0" cy="0"/>
        </a:xfrm>
      </p:grpSpPr>
      <p:sp>
        <p:nvSpPr>
          <p:cNvPr id="172" name="Google Shape;172;p4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3" name="Google Shape;173;p4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74" name="Google Shape;174;p4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5" name="Google Shape;175;p4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6" name="Google Shape;176;p4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7" name="Shape 177"/>
        <p:cNvGrpSpPr/>
        <p:nvPr/>
      </p:nvGrpSpPr>
      <p:grpSpPr>
        <a:xfrm>
          <a:off x="0" y="0"/>
          <a:ext cx="0" cy="0"/>
          <a:chOff x="0" y="0"/>
          <a:chExt cx="0" cy="0"/>
        </a:xfrm>
      </p:grpSpPr>
      <p:sp>
        <p:nvSpPr>
          <p:cNvPr id="178" name="Google Shape;178;p4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9" name="Google Shape;179;p4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0" name="Google Shape;180;p4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1" name="Google Shape;181;p4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2" name="Google Shape;182;p4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3" name="Shape 183"/>
        <p:cNvGrpSpPr/>
        <p:nvPr/>
      </p:nvGrpSpPr>
      <p:grpSpPr>
        <a:xfrm>
          <a:off x="0" y="0"/>
          <a:ext cx="0" cy="0"/>
          <a:chOff x="0" y="0"/>
          <a:chExt cx="0" cy="0"/>
        </a:xfrm>
      </p:grpSpPr>
      <p:sp>
        <p:nvSpPr>
          <p:cNvPr id="184" name="Google Shape;184;p48"/>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5" name="Google Shape;185;p48"/>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86" name="Google Shape;186;p4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7" name="Google Shape;187;p4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8" name="Google Shape;188;p4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89" name="Shape 189"/>
        <p:cNvGrpSpPr/>
        <p:nvPr/>
      </p:nvGrpSpPr>
      <p:grpSpPr>
        <a:xfrm>
          <a:off x="0" y="0"/>
          <a:ext cx="0" cy="0"/>
          <a:chOff x="0" y="0"/>
          <a:chExt cx="0" cy="0"/>
        </a:xfrm>
      </p:grpSpPr>
      <p:sp>
        <p:nvSpPr>
          <p:cNvPr id="190" name="Google Shape;190;p4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1" name="Google Shape;191;p49"/>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2" name="Google Shape;192;p49"/>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3" name="Google Shape;193;p4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4" name="Google Shape;194;p4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5" name="Google Shape;195;p4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96" name="Shape 196"/>
        <p:cNvGrpSpPr/>
        <p:nvPr/>
      </p:nvGrpSpPr>
      <p:grpSpPr>
        <a:xfrm>
          <a:off x="0" y="0"/>
          <a:ext cx="0" cy="0"/>
          <a:chOff x="0" y="0"/>
          <a:chExt cx="0" cy="0"/>
        </a:xfrm>
      </p:grpSpPr>
      <p:sp>
        <p:nvSpPr>
          <p:cNvPr id="197" name="Google Shape;197;p5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8" name="Google Shape;198;p50"/>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99" name="Google Shape;199;p50"/>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0" name="Google Shape;200;p50"/>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201" name="Google Shape;201;p50"/>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2" name="Google Shape;202;p5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3" name="Google Shape;203;p5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4" name="Google Shape;204;p5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 name="Shape 24"/>
        <p:cNvGrpSpPr/>
        <p:nvPr/>
      </p:nvGrpSpPr>
      <p:grpSpPr>
        <a:xfrm>
          <a:off x="0" y="0"/>
          <a:ext cx="0" cy="0"/>
          <a:chOff x="0" y="0"/>
          <a:chExt cx="0" cy="0"/>
        </a:xfrm>
      </p:grpSpPr>
      <p:sp>
        <p:nvSpPr>
          <p:cNvPr id="25" name="Google Shape;25;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7" name="Google Shape;27;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28" name="Google Shape;28;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29" name="Google Shape;29;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5" name="Shape 205"/>
        <p:cNvGrpSpPr/>
        <p:nvPr/>
      </p:nvGrpSpPr>
      <p:grpSpPr>
        <a:xfrm>
          <a:off x="0" y="0"/>
          <a:ext cx="0" cy="0"/>
          <a:chOff x="0" y="0"/>
          <a:chExt cx="0" cy="0"/>
        </a:xfrm>
      </p:grpSpPr>
      <p:sp>
        <p:nvSpPr>
          <p:cNvPr id="206" name="Google Shape;206;p5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7" name="Google Shape;207;p5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8" name="Google Shape;208;p5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9" name="Google Shape;209;p5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5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2" name="Google Shape;212;p5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3" name="Google Shape;213;p5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4" name="Shape 214"/>
        <p:cNvGrpSpPr/>
        <p:nvPr/>
      </p:nvGrpSpPr>
      <p:grpSpPr>
        <a:xfrm>
          <a:off x="0" y="0"/>
          <a:ext cx="0" cy="0"/>
          <a:chOff x="0" y="0"/>
          <a:chExt cx="0" cy="0"/>
        </a:xfrm>
      </p:grpSpPr>
      <p:sp>
        <p:nvSpPr>
          <p:cNvPr id="215" name="Google Shape;215;p5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6" name="Google Shape;216;p5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217" name="Google Shape;217;p5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18" name="Google Shape;218;p5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9" name="Google Shape;219;p5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0" name="Google Shape;220;p5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21" name="Shape 221"/>
        <p:cNvGrpSpPr/>
        <p:nvPr/>
      </p:nvGrpSpPr>
      <p:grpSpPr>
        <a:xfrm>
          <a:off x="0" y="0"/>
          <a:ext cx="0" cy="0"/>
          <a:chOff x="0" y="0"/>
          <a:chExt cx="0" cy="0"/>
        </a:xfrm>
      </p:grpSpPr>
      <p:sp>
        <p:nvSpPr>
          <p:cNvPr id="222" name="Google Shape;222;p5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3" name="Google Shape;223;p54"/>
          <p:cNvSpPr/>
          <p:nvPr>
            <p:ph idx="2" type="pic"/>
          </p:nvPr>
        </p:nvSpPr>
        <p:spPr>
          <a:xfrm>
            <a:off x="5183188" y="987425"/>
            <a:ext cx="6172200" cy="4873625"/>
          </a:xfrm>
          <a:prstGeom prst="rect">
            <a:avLst/>
          </a:prstGeom>
          <a:noFill/>
          <a:ln>
            <a:noFill/>
          </a:ln>
        </p:spPr>
      </p:sp>
      <p:sp>
        <p:nvSpPr>
          <p:cNvPr id="224" name="Google Shape;224;p5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25" name="Google Shape;225;p5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6" name="Google Shape;226;p5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7" name="Google Shape;227;p5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8" name="Shape 228"/>
        <p:cNvGrpSpPr/>
        <p:nvPr/>
      </p:nvGrpSpPr>
      <p:grpSpPr>
        <a:xfrm>
          <a:off x="0" y="0"/>
          <a:ext cx="0" cy="0"/>
          <a:chOff x="0" y="0"/>
          <a:chExt cx="0" cy="0"/>
        </a:xfrm>
      </p:grpSpPr>
      <p:sp>
        <p:nvSpPr>
          <p:cNvPr id="229" name="Google Shape;229;p5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0" name="Google Shape;230;p55"/>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1" name="Google Shape;231;p5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2" name="Google Shape;232;p5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3" name="Google Shape;233;p5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34" name="Shape 234"/>
        <p:cNvGrpSpPr/>
        <p:nvPr/>
      </p:nvGrpSpPr>
      <p:grpSpPr>
        <a:xfrm>
          <a:off x="0" y="0"/>
          <a:ext cx="0" cy="0"/>
          <a:chOff x="0" y="0"/>
          <a:chExt cx="0" cy="0"/>
        </a:xfrm>
      </p:grpSpPr>
      <p:sp>
        <p:nvSpPr>
          <p:cNvPr id="235" name="Google Shape;235;p5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6" name="Google Shape;236;p5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7" name="Google Shape;237;p5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8" name="Google Shape;238;p5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9" name="Google Shape;239;p5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1_Section Header">
    <p:spTree>
      <p:nvGrpSpPr>
        <p:cNvPr id="30" name="Shape 30"/>
        <p:cNvGrpSpPr/>
        <p:nvPr/>
      </p:nvGrpSpPr>
      <p:grpSpPr>
        <a:xfrm>
          <a:off x="0" y="0"/>
          <a:ext cx="0" cy="0"/>
          <a:chOff x="0" y="0"/>
          <a:chExt cx="0" cy="0"/>
        </a:xfrm>
      </p:grpSpPr>
      <p:sp>
        <p:nvSpPr>
          <p:cNvPr id="31" name="Google Shape;31;p2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sz="24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3" name="Google Shape;33;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34" name="Google Shape;34;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35" name="Google Shape;35;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9" name="Google Shape;39;p2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0" name="Google Shape;40;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41" name="Google Shape;41;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42" name="Google Shape;42;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2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6" name="Google Shape;46;p2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7" name="Google Shape;47;p2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8" name="Google Shape;48;p2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9" name="Google Shape;49;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50" name="Google Shape;50;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51" name="Google Shape;51;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55" name="Google Shape;55;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56" name="Google Shape;56;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59" name="Google Shape;5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60" name="Google Shape;6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3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lt1"/>
              </a:buClr>
              <a:buSzPts val="3200"/>
              <a:buChar char="•"/>
              <a:defRPr sz="3200"/>
            </a:lvl1pPr>
            <a:lvl2pPr indent="-406400" lvl="1" marL="914400" algn="l">
              <a:lnSpc>
                <a:spcPct val="90000"/>
              </a:lnSpc>
              <a:spcBef>
                <a:spcPts val="500"/>
              </a:spcBef>
              <a:spcAft>
                <a:spcPts val="0"/>
              </a:spcAft>
              <a:buClr>
                <a:schemeClr val="lt1"/>
              </a:buClr>
              <a:buSzPts val="2800"/>
              <a:buChar char="•"/>
              <a:defRPr sz="2800"/>
            </a:lvl2pPr>
            <a:lvl3pPr indent="-381000" lvl="2" marL="1371600" algn="l">
              <a:lnSpc>
                <a:spcPct val="90000"/>
              </a:lnSpc>
              <a:spcBef>
                <a:spcPts val="500"/>
              </a:spcBef>
              <a:spcAft>
                <a:spcPts val="0"/>
              </a:spcAft>
              <a:buClr>
                <a:schemeClr val="lt1"/>
              </a:buClr>
              <a:buSzPts val="2400"/>
              <a:buChar char="•"/>
              <a:defRPr sz="2400"/>
            </a:lvl3pPr>
            <a:lvl4pPr indent="-355600" lvl="3" marL="1828800" algn="l">
              <a:lnSpc>
                <a:spcPct val="90000"/>
              </a:lnSpc>
              <a:spcBef>
                <a:spcPts val="500"/>
              </a:spcBef>
              <a:spcAft>
                <a:spcPts val="0"/>
              </a:spcAft>
              <a:buClr>
                <a:schemeClr val="lt1"/>
              </a:buClr>
              <a:buSzPts val="2000"/>
              <a:buChar char="•"/>
              <a:defRPr sz="2000"/>
            </a:lvl4pPr>
            <a:lvl5pPr indent="-355600" lvl="4" marL="2286000" algn="l">
              <a:lnSpc>
                <a:spcPct val="9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64" name="Google Shape;64;p3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5" name="Google Shape;65;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66" name="Google Shape;66;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a:lvl1pPr>
            <a:lvl2pPr lvl="1" algn="l">
              <a:lnSpc>
                <a:spcPct val="100000"/>
              </a:lnSpc>
              <a:spcBef>
                <a:spcPts val="0"/>
              </a:spcBef>
              <a:spcAft>
                <a:spcPts val="0"/>
              </a:spcAft>
              <a:buClr>
                <a:schemeClr val="lt1"/>
              </a:buClr>
              <a:buSzPts val="1400"/>
              <a:buFont typeface="Calibri"/>
              <a:buNone/>
              <a:defRPr/>
            </a:lvl2pPr>
            <a:lvl3pPr lvl="2" algn="l">
              <a:lnSpc>
                <a:spcPct val="100000"/>
              </a:lnSpc>
              <a:spcBef>
                <a:spcPts val="0"/>
              </a:spcBef>
              <a:spcAft>
                <a:spcPts val="0"/>
              </a:spcAft>
              <a:buClr>
                <a:schemeClr val="lt1"/>
              </a:buClr>
              <a:buSzPts val="1400"/>
              <a:buFont typeface="Calibri"/>
              <a:buNone/>
              <a:defRPr/>
            </a:lvl3pPr>
            <a:lvl4pPr lvl="3" algn="l">
              <a:lnSpc>
                <a:spcPct val="100000"/>
              </a:lnSpc>
              <a:spcBef>
                <a:spcPts val="0"/>
              </a:spcBef>
              <a:spcAft>
                <a:spcPts val="0"/>
              </a:spcAft>
              <a:buClr>
                <a:schemeClr val="lt1"/>
              </a:buClr>
              <a:buSzPts val="1400"/>
              <a:buFont typeface="Calibri"/>
              <a:buNone/>
              <a:defRPr/>
            </a:lvl4pPr>
            <a:lvl5pPr lvl="4" algn="l">
              <a:lnSpc>
                <a:spcPct val="100000"/>
              </a:lnSpc>
              <a:spcBef>
                <a:spcPts val="0"/>
              </a:spcBef>
              <a:spcAft>
                <a:spcPts val="0"/>
              </a:spcAft>
              <a:buClr>
                <a:schemeClr val="lt1"/>
              </a:buClr>
              <a:buSzPts val="1400"/>
              <a:buFont typeface="Calibri"/>
              <a:buNone/>
              <a:defRPr/>
            </a:lvl5pPr>
            <a:lvl6pPr lvl="5" algn="l">
              <a:lnSpc>
                <a:spcPct val="100000"/>
              </a:lnSpc>
              <a:spcBef>
                <a:spcPts val="0"/>
              </a:spcBef>
              <a:spcAft>
                <a:spcPts val="0"/>
              </a:spcAft>
              <a:buClr>
                <a:schemeClr val="lt1"/>
              </a:buClr>
              <a:buSzPts val="1400"/>
              <a:buFont typeface="Calibri"/>
              <a:buNone/>
              <a:defRPr/>
            </a:lvl6pPr>
            <a:lvl7pPr lvl="6" algn="l">
              <a:lnSpc>
                <a:spcPct val="100000"/>
              </a:lnSpc>
              <a:spcBef>
                <a:spcPts val="0"/>
              </a:spcBef>
              <a:spcAft>
                <a:spcPts val="0"/>
              </a:spcAft>
              <a:buClr>
                <a:schemeClr val="lt1"/>
              </a:buClr>
              <a:buSzPts val="1400"/>
              <a:buFont typeface="Calibri"/>
              <a:buNone/>
              <a:defRPr/>
            </a:lvl7pPr>
            <a:lvl8pPr lvl="7" algn="l">
              <a:lnSpc>
                <a:spcPct val="100000"/>
              </a:lnSpc>
              <a:spcBef>
                <a:spcPts val="0"/>
              </a:spcBef>
              <a:spcAft>
                <a:spcPts val="0"/>
              </a:spcAft>
              <a:buClr>
                <a:schemeClr val="lt1"/>
              </a:buClr>
              <a:buSzPts val="1400"/>
              <a:buFont typeface="Calibri"/>
              <a:buNone/>
              <a:defRPr/>
            </a:lvl8pPr>
            <a:lvl9pPr lvl="8" algn="l">
              <a:lnSpc>
                <a:spcPct val="100000"/>
              </a:lnSpc>
              <a:spcBef>
                <a:spcPts val="0"/>
              </a:spcBef>
              <a:spcAft>
                <a:spcPts val="0"/>
              </a:spcAft>
              <a:buClr>
                <a:schemeClr val="lt1"/>
              </a:buClr>
              <a:buSzPts val="1400"/>
              <a:buFont typeface="Calibri"/>
              <a:buNone/>
              <a:defRPr/>
            </a:lvl9pPr>
          </a:lstStyle>
          <a:p/>
        </p:txBody>
      </p:sp>
      <p:sp>
        <p:nvSpPr>
          <p:cNvPr id="67" name="Google Shape;67;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4.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0" Type="http://schemas.openxmlformats.org/officeDocument/2006/relationships/slideLayout" Target="../slideLayouts/slideLayout34.xml"/><Relationship Id="rId12" Type="http://schemas.openxmlformats.org/officeDocument/2006/relationships/theme" Target="../theme/theme2.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12" name="Google Shape;12;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chemeClr val="lt1"/>
              </a:buClr>
              <a:buSzPts val="1400"/>
              <a:buFont typeface="Calibri"/>
              <a:buNone/>
              <a:defRPr b="0" i="0" sz="12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9pPr>
          </a:lstStyle>
          <a:p/>
        </p:txBody>
      </p:sp>
      <p:sp>
        <p:nvSpPr>
          <p:cNvPr id="13" name="Google Shape;13;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lt1"/>
              </a:buClr>
              <a:buSzPts val="1400"/>
              <a:buFont typeface="Calibri"/>
              <a:buNone/>
              <a:defRPr b="0" i="0" sz="12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9pPr>
          </a:lstStyle>
          <a:p/>
        </p:txBody>
      </p:sp>
      <p:sp>
        <p:nvSpPr>
          <p:cNvPr id="14" name="Google Shape;14;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chemeClr val="lt1"/>
              </a:buClr>
              <a:buSzPts val="1200"/>
              <a:buFont typeface="Calibri"/>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7" name="Shape 87"/>
        <p:cNvGrpSpPr/>
        <p:nvPr/>
      </p:nvGrpSpPr>
      <p:grpSpPr>
        <a:xfrm>
          <a:off x="0" y="0"/>
          <a:ext cx="0" cy="0"/>
          <a:chOff x="0" y="0"/>
          <a:chExt cx="0" cy="0"/>
        </a:xfrm>
      </p:grpSpPr>
      <p:sp>
        <p:nvSpPr>
          <p:cNvPr id="88" name="Google Shape;88;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9" name="Google Shape;89;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90" name="Google Shape;90;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9pPr>
          </a:lstStyle>
          <a:p/>
        </p:txBody>
      </p:sp>
      <p:sp>
        <p:nvSpPr>
          <p:cNvPr id="91" name="Google Shape;91;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9pPr>
          </a:lstStyle>
          <a:p/>
        </p:txBody>
      </p:sp>
      <p:sp>
        <p:nvSpPr>
          <p:cNvPr id="92" name="Google Shape;92;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5" name="Shape 165"/>
        <p:cNvGrpSpPr/>
        <p:nvPr/>
      </p:nvGrpSpPr>
      <p:grpSpPr>
        <a:xfrm>
          <a:off x="0" y="0"/>
          <a:ext cx="0" cy="0"/>
          <a:chOff x="0" y="0"/>
          <a:chExt cx="0" cy="0"/>
        </a:xfrm>
      </p:grpSpPr>
      <p:sp>
        <p:nvSpPr>
          <p:cNvPr id="166" name="Google Shape;166;p4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67" name="Google Shape;167;p4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8" name="Google Shape;168;p4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69" name="Google Shape;169;p4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70" name="Google Shape;170;p4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29.png"/><Relationship Id="rId5" Type="http://schemas.openxmlformats.org/officeDocument/2006/relationships/image" Target="../media/image22.png"/><Relationship Id="rId6"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6.png"/><Relationship Id="rId5"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19.png"/><Relationship Id="rId5"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26.png"/><Relationship Id="rId5" Type="http://schemas.openxmlformats.org/officeDocument/2006/relationships/image" Target="../media/image17.png"/><Relationship Id="rId6" Type="http://schemas.openxmlformats.org/officeDocument/2006/relationships/image" Target="../media/image20.png"/><Relationship Id="rId7" Type="http://schemas.openxmlformats.org/officeDocument/2006/relationships/image" Target="../media/image21.png"/><Relationship Id="rId8"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4.png"/><Relationship Id="rId5" Type="http://schemas.openxmlformats.org/officeDocument/2006/relationships/image" Target="../media/image8.png"/><Relationship Id="rId6" Type="http://schemas.openxmlformats.org/officeDocument/2006/relationships/image" Target="../media/image4.png"/><Relationship Id="rId7"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8.png"/><Relationship Id="rId9" Type="http://schemas.openxmlformats.org/officeDocument/2006/relationships/image" Target="../media/image7.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11.png"/><Relationship Id="rId8"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43" name="Shape 243"/>
        <p:cNvGrpSpPr/>
        <p:nvPr/>
      </p:nvGrpSpPr>
      <p:grpSpPr>
        <a:xfrm>
          <a:off x="0" y="0"/>
          <a:ext cx="0" cy="0"/>
          <a:chOff x="0" y="0"/>
          <a:chExt cx="0" cy="0"/>
        </a:xfrm>
      </p:grpSpPr>
      <p:sp>
        <p:nvSpPr>
          <p:cNvPr id="244" name="Google Shape;244;p1"/>
          <p:cNvSpPr txBox="1"/>
          <p:nvPr/>
        </p:nvSpPr>
        <p:spPr>
          <a:xfrm>
            <a:off x="674235" y="1135446"/>
            <a:ext cx="6489600" cy="21273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3900"/>
              <a:buFont typeface="Arial"/>
              <a:buNone/>
            </a:pPr>
            <a:r>
              <a:t/>
            </a:r>
            <a:endParaRPr b="1" i="0" sz="36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900"/>
              <a:buFont typeface="Arial"/>
              <a:buNone/>
            </a:pPr>
            <a:r>
              <a:rPr b="1" i="0" lang="en-US" sz="3600" u="none" cap="none" strike="noStrike">
                <a:solidFill>
                  <a:srgbClr val="FFFFFF"/>
                </a:solidFill>
                <a:latin typeface="Arial"/>
                <a:ea typeface="Arial"/>
                <a:cs typeface="Arial"/>
                <a:sym typeface="Arial"/>
              </a:rPr>
              <a:t>HUDAG x Roche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900"/>
              <a:buFont typeface="Arial"/>
              <a:buNone/>
            </a:pPr>
            <a:r>
              <a:rPr b="1" i="0" lang="en-US" sz="3600" u="none" cap="none" strike="noStrike">
                <a:solidFill>
                  <a:srgbClr val="FFFFFF"/>
                </a:solidFill>
                <a:latin typeface="Arial"/>
                <a:ea typeface="Arial"/>
                <a:cs typeface="Arial"/>
                <a:sym typeface="Arial"/>
              </a:rPr>
              <a:t>Final Presentation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900"/>
              <a:buFont typeface="Arial"/>
              <a:buNone/>
            </a:pPr>
            <a:r>
              <a:rPr b="1" i="0" lang="en-US" sz="3600" u="none" cap="none" strike="noStrike">
                <a:solidFill>
                  <a:srgbClr val="FFFFFF"/>
                </a:solidFill>
                <a:latin typeface="Arial"/>
                <a:ea typeface="Arial"/>
                <a:cs typeface="Arial"/>
                <a:sym typeface="Arial"/>
              </a:rPr>
              <a:t>4/29</a:t>
            </a:r>
            <a:endParaRPr b="0" i="0" sz="1400" u="none" cap="none" strike="noStrike">
              <a:solidFill>
                <a:srgbClr val="000000"/>
              </a:solidFill>
              <a:latin typeface="Arial"/>
              <a:ea typeface="Arial"/>
              <a:cs typeface="Arial"/>
              <a:sym typeface="Arial"/>
            </a:endParaRPr>
          </a:p>
        </p:txBody>
      </p:sp>
      <p:cxnSp>
        <p:nvCxnSpPr>
          <p:cNvPr id="245" name="Google Shape;245;p1"/>
          <p:cNvCxnSpPr/>
          <p:nvPr/>
        </p:nvCxnSpPr>
        <p:spPr>
          <a:xfrm>
            <a:off x="721735" y="3578505"/>
            <a:ext cx="1944600" cy="0"/>
          </a:xfrm>
          <a:prstGeom prst="straightConnector1">
            <a:avLst/>
          </a:prstGeom>
          <a:noFill/>
          <a:ln cap="flat" cmpd="sng" w="9525">
            <a:solidFill>
              <a:schemeClr val="lt1"/>
            </a:solidFill>
            <a:prstDash val="solid"/>
            <a:round/>
            <a:headEnd len="sm" w="sm" type="none"/>
            <a:tailEnd len="sm" w="sm" type="none"/>
          </a:ln>
        </p:spPr>
      </p:cxnSp>
      <p:pic>
        <p:nvPicPr>
          <p:cNvPr id="246" name="Google Shape;246;p1"/>
          <p:cNvPicPr preferRelativeResize="0"/>
          <p:nvPr/>
        </p:nvPicPr>
        <p:blipFill rotWithShape="1">
          <a:blip r:embed="rId3">
            <a:alphaModFix/>
          </a:blip>
          <a:srcRect b="0" l="0" r="0" t="0"/>
          <a:stretch/>
        </p:blipFill>
        <p:spPr>
          <a:xfrm>
            <a:off x="8863940" y="585558"/>
            <a:ext cx="2884604" cy="121949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0" name="Shape 420"/>
        <p:cNvGrpSpPr/>
        <p:nvPr/>
      </p:nvGrpSpPr>
      <p:grpSpPr>
        <a:xfrm>
          <a:off x="0" y="0"/>
          <a:ext cx="0" cy="0"/>
          <a:chOff x="0" y="0"/>
          <a:chExt cx="0" cy="0"/>
        </a:xfrm>
      </p:grpSpPr>
      <p:sp>
        <p:nvSpPr>
          <p:cNvPr id="421" name="Google Shape;421;p10"/>
          <p:cNvSpPr txBox="1"/>
          <p:nvPr/>
        </p:nvSpPr>
        <p:spPr>
          <a:xfrm>
            <a:off x="443711" y="1847545"/>
            <a:ext cx="5474536" cy="3466852"/>
          </a:xfrm>
          <a:prstGeom prst="rect">
            <a:avLst/>
          </a:prstGeom>
          <a:noFill/>
          <a:ln>
            <a:noFill/>
          </a:ln>
        </p:spPr>
        <p:txBody>
          <a:bodyPr anchorCtr="0" anchor="t" bIns="68575" lIns="68575" spcFirstLastPara="1" rIns="68575" wrap="square" tIns="68575">
            <a:noAutofit/>
          </a:bodyPr>
          <a:lstStyle/>
          <a:p>
            <a:pPr indent="-336550" lvl="0" marL="4572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All surveys have been carefully curated and reviewed to remove redundancy, maintain generality, and use similar wording and style to reputable surveys from the literature. </a:t>
            </a:r>
            <a:endParaRPr b="0" i="0" sz="1400" u="none" cap="none" strike="noStrike">
              <a:solidFill>
                <a:srgbClr val="000000"/>
              </a:solidFill>
              <a:latin typeface="Arial"/>
              <a:ea typeface="Arial"/>
              <a:cs typeface="Arial"/>
              <a:sym typeface="Arial"/>
            </a:endParaRPr>
          </a:p>
          <a:p>
            <a:pPr indent="-336550" lvl="0" marL="4572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Responses were used to derive respondent-specific scores for each survey (more details in later slides).</a:t>
            </a:r>
            <a:endParaRPr b="0" i="0" sz="1400" u="none" cap="none" strike="noStrike">
              <a:solidFill>
                <a:srgbClr val="000000"/>
              </a:solidFill>
              <a:latin typeface="Arial"/>
              <a:ea typeface="Arial"/>
              <a:cs typeface="Arial"/>
              <a:sym typeface="Arial"/>
            </a:endParaRPr>
          </a:p>
          <a:p>
            <a:pPr indent="-336550" lvl="0" marL="4572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Question types include Likert-type questions (1-7 scale), numeric questions, dates, and category selection.</a:t>
            </a:r>
            <a:endParaRPr b="0" i="0" sz="1400" u="none" cap="none" strike="noStrike">
              <a:solidFill>
                <a:srgbClr val="000000"/>
              </a:solidFill>
              <a:latin typeface="Arial"/>
              <a:ea typeface="Arial"/>
              <a:cs typeface="Arial"/>
              <a:sym typeface="Arial"/>
            </a:endParaRPr>
          </a:p>
          <a:p>
            <a:pPr indent="-336550" lvl="0" marL="4572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Survey manuals were developed for each survey to clarify question-specific features such as sub-category (patient experience survey) and question importance ranking (study designer empathy survey). </a:t>
            </a:r>
            <a:endParaRPr b="0" i="0" sz="1400" u="none" cap="none" strike="noStrike">
              <a:solidFill>
                <a:srgbClr val="000000"/>
              </a:solidFill>
              <a:latin typeface="Arial"/>
              <a:ea typeface="Arial"/>
              <a:cs typeface="Arial"/>
              <a:sym typeface="Arial"/>
            </a:endParaRPr>
          </a:p>
        </p:txBody>
      </p:sp>
      <p:sp>
        <p:nvSpPr>
          <p:cNvPr id="422" name="Google Shape;422;p10"/>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423" name="Google Shape;423;p10"/>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424" name="Google Shape;424;p10"/>
          <p:cNvCxnSpPr/>
          <p:nvPr/>
        </p:nvCxnSpPr>
        <p:spPr>
          <a:xfrm>
            <a:off x="276070" y="1081545"/>
            <a:ext cx="11639860" cy="0"/>
          </a:xfrm>
          <a:prstGeom prst="straightConnector1">
            <a:avLst/>
          </a:prstGeom>
          <a:noFill/>
          <a:ln cap="flat" cmpd="sng" w="28575">
            <a:solidFill>
              <a:schemeClr val="dk1"/>
            </a:solidFill>
            <a:prstDash val="solid"/>
            <a:miter lim="800000"/>
            <a:headEnd len="sm" w="sm" type="none"/>
            <a:tailEnd len="sm" w="sm" type="none"/>
          </a:ln>
        </p:spPr>
      </p:cxnSp>
      <p:pic>
        <p:nvPicPr>
          <p:cNvPr descr="A picture containing qr code&#10;&#10;Description automatically generated" id="425" name="Google Shape;425;p10"/>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pic>
        <p:nvPicPr>
          <p:cNvPr descr="Graphical user interface, application, table, Excel&#10;&#10;Description automatically generated" id="426" name="Google Shape;426;p10"/>
          <p:cNvPicPr preferRelativeResize="0"/>
          <p:nvPr/>
        </p:nvPicPr>
        <p:blipFill rotWithShape="1">
          <a:blip r:embed="rId4">
            <a:alphaModFix/>
          </a:blip>
          <a:srcRect b="0" l="0" r="0" t="0"/>
          <a:stretch/>
        </p:blipFill>
        <p:spPr>
          <a:xfrm>
            <a:off x="6325590" y="1639388"/>
            <a:ext cx="4079606" cy="2659857"/>
          </a:xfrm>
          <a:prstGeom prst="rect">
            <a:avLst/>
          </a:prstGeom>
          <a:noFill/>
          <a:ln>
            <a:noFill/>
          </a:ln>
        </p:spPr>
      </p:pic>
      <p:pic>
        <p:nvPicPr>
          <p:cNvPr descr="Graphical user interface, application, table, Excel&#10;&#10;Description automatically generated" id="427" name="Google Shape;427;p10"/>
          <p:cNvPicPr preferRelativeResize="0"/>
          <p:nvPr/>
        </p:nvPicPr>
        <p:blipFill rotWithShape="1">
          <a:blip r:embed="rId5">
            <a:alphaModFix/>
          </a:blip>
          <a:srcRect b="0" l="0" r="0" t="0"/>
          <a:stretch/>
        </p:blipFill>
        <p:spPr>
          <a:xfrm>
            <a:off x="7070061" y="2431357"/>
            <a:ext cx="4117273" cy="2659857"/>
          </a:xfrm>
          <a:prstGeom prst="rect">
            <a:avLst/>
          </a:prstGeom>
          <a:noFill/>
          <a:ln>
            <a:noFill/>
          </a:ln>
        </p:spPr>
      </p:pic>
      <p:pic>
        <p:nvPicPr>
          <p:cNvPr descr="Graphical user interface, application, table, Excel&#10;&#10;Description automatically generated" id="428" name="Google Shape;428;p10"/>
          <p:cNvPicPr preferRelativeResize="0"/>
          <p:nvPr/>
        </p:nvPicPr>
        <p:blipFill rotWithShape="1">
          <a:blip r:embed="rId6">
            <a:alphaModFix/>
          </a:blip>
          <a:srcRect b="0" l="0" r="0" t="0"/>
          <a:stretch/>
        </p:blipFill>
        <p:spPr>
          <a:xfrm>
            <a:off x="7818682" y="3116599"/>
            <a:ext cx="4175427" cy="2659856"/>
          </a:xfrm>
          <a:prstGeom prst="rect">
            <a:avLst/>
          </a:prstGeom>
          <a:noFill/>
          <a:ln>
            <a:noFill/>
          </a:ln>
        </p:spPr>
      </p:pic>
      <p:sp>
        <p:nvSpPr>
          <p:cNvPr id="429" name="Google Shape;429;p10"/>
          <p:cNvSpPr txBox="1"/>
          <p:nvPr/>
        </p:nvSpPr>
        <p:spPr>
          <a:xfrm>
            <a:off x="415636" y="230119"/>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Logical Model</a:t>
            </a:r>
            <a:endParaRPr b="0" i="0" sz="2400" u="none" cap="none" strike="noStrike">
              <a:solidFill>
                <a:srgbClr val="000000"/>
              </a:solidFill>
              <a:latin typeface="Arial"/>
              <a:ea typeface="Arial"/>
              <a:cs typeface="Arial"/>
              <a:sym typeface="Arial"/>
            </a:endParaRPr>
          </a:p>
        </p:txBody>
      </p:sp>
      <p:sp>
        <p:nvSpPr>
          <p:cNvPr id="430" name="Google Shape;430;p10"/>
          <p:cNvSpPr/>
          <p:nvPr/>
        </p:nvSpPr>
        <p:spPr>
          <a:xfrm>
            <a:off x="415625" y="691113"/>
            <a:ext cx="1113905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1" lang="en-US" sz="1400" u="none" cap="none" strike="noStrike">
                <a:solidFill>
                  <a:schemeClr val="dk1"/>
                </a:solidFill>
                <a:latin typeface="Arial"/>
                <a:ea typeface="Arial"/>
                <a:cs typeface="Arial"/>
                <a:sym typeface="Arial"/>
              </a:rPr>
              <a:t>Building on our conceptual model, we developed a detailed logical model comprised of 3 main surveys</a:t>
            </a:r>
            <a:endParaRPr b="0" i="1" sz="1400" u="none" cap="none" strike="noStrike">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5" name="Shape 435"/>
        <p:cNvGrpSpPr/>
        <p:nvPr/>
      </p:nvGrpSpPr>
      <p:grpSpPr>
        <a:xfrm>
          <a:off x="0" y="0"/>
          <a:ext cx="0" cy="0"/>
          <a:chOff x="0" y="0"/>
          <a:chExt cx="0" cy="0"/>
        </a:xfrm>
      </p:grpSpPr>
      <p:sp>
        <p:nvSpPr>
          <p:cNvPr id="436" name="Google Shape;436;p11"/>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437" name="Google Shape;437;p11"/>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438" name="Google Shape;438;p11"/>
          <p:cNvCxnSpPr/>
          <p:nvPr/>
        </p:nvCxnSpPr>
        <p:spPr>
          <a:xfrm>
            <a:off x="276070" y="1081545"/>
            <a:ext cx="11639860" cy="0"/>
          </a:xfrm>
          <a:prstGeom prst="straightConnector1">
            <a:avLst/>
          </a:prstGeom>
          <a:noFill/>
          <a:ln cap="flat" cmpd="sng" w="28575">
            <a:solidFill>
              <a:schemeClr val="dk1"/>
            </a:solidFill>
            <a:prstDash val="solid"/>
            <a:miter lim="800000"/>
            <a:headEnd len="sm" w="sm" type="none"/>
            <a:tailEnd len="sm" w="sm" type="none"/>
          </a:ln>
        </p:spPr>
      </p:cxnSp>
      <p:sp>
        <p:nvSpPr>
          <p:cNvPr id="439" name="Google Shape;439;p11"/>
          <p:cNvSpPr txBox="1"/>
          <p:nvPr/>
        </p:nvSpPr>
        <p:spPr>
          <a:xfrm>
            <a:off x="415635" y="49745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Data Simulation</a:t>
            </a:r>
            <a:endParaRPr b="0" i="0" sz="2400" u="none" cap="none" strike="noStrike">
              <a:solidFill>
                <a:srgbClr val="000000"/>
              </a:solidFill>
              <a:latin typeface="Arial"/>
              <a:ea typeface="Arial"/>
              <a:cs typeface="Arial"/>
              <a:sym typeface="Arial"/>
            </a:endParaRPr>
          </a:p>
        </p:txBody>
      </p:sp>
      <p:pic>
        <p:nvPicPr>
          <p:cNvPr descr="A picture containing qr code&#10;&#10;Description automatically generated" id="440" name="Google Shape;440;p11"/>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441" name="Google Shape;441;p11"/>
          <p:cNvSpPr txBox="1"/>
          <p:nvPr/>
        </p:nvSpPr>
        <p:spPr>
          <a:xfrm>
            <a:off x="415637" y="1147236"/>
            <a:ext cx="11412186" cy="4715037"/>
          </a:xfrm>
          <a:prstGeom prst="rect">
            <a:avLst/>
          </a:prstGeom>
          <a:noFill/>
          <a:ln>
            <a:noFill/>
          </a:ln>
        </p:spPr>
        <p:txBody>
          <a:bodyPr anchorCtr="0" anchor="t" bIns="68575" lIns="68575" spcFirstLastPara="1" rIns="68575" wrap="square" tIns="68575">
            <a:noAutofit/>
          </a:bodyPr>
          <a:lstStyle/>
          <a:p>
            <a:pPr indent="-317500" lvl="0" marL="457200" marR="0" rtl="0" algn="l">
              <a:lnSpc>
                <a:spcPct val="100000"/>
              </a:lnSpc>
              <a:spcBef>
                <a:spcPts val="0"/>
              </a:spcBef>
              <a:spcAft>
                <a:spcPts val="0"/>
              </a:spcAft>
              <a:buClr>
                <a:srgbClr val="000000"/>
              </a:buClr>
              <a:buSzPts val="1400"/>
              <a:buFont typeface="Helvetica Neue"/>
              <a:buChar char="●"/>
            </a:pPr>
            <a:r>
              <a:rPr b="0" i="0" lang="en-US" sz="1800" u="none" cap="none" strike="noStrike">
                <a:solidFill>
                  <a:srgbClr val="000000"/>
                </a:solidFill>
                <a:latin typeface="Helvetica Neue"/>
                <a:ea typeface="Helvetica Neue"/>
                <a:cs typeface="Helvetica Neue"/>
                <a:sym typeface="Helvetica Neue"/>
              </a:rPr>
              <a:t>Data were strategically simulated for each survey to allow for analyses/visuals development while awaiting survey data collection.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500"/>
              </a:spcBef>
              <a:spcAft>
                <a:spcPts val="0"/>
              </a:spcAft>
              <a:buClr>
                <a:srgbClr val="000000"/>
              </a:buClr>
              <a:buSzPts val="1400"/>
              <a:buFont typeface="Helvetica Neue"/>
              <a:buChar char="●"/>
            </a:pPr>
            <a:r>
              <a:rPr b="1" i="0" lang="en-US" sz="1800" u="none" cap="none" strike="noStrike">
                <a:solidFill>
                  <a:srgbClr val="000000"/>
                </a:solidFill>
                <a:latin typeface="Helvetica Neue"/>
                <a:ea typeface="Helvetica Neue"/>
                <a:cs typeface="Helvetica Neue"/>
                <a:sym typeface="Helvetica Neue"/>
              </a:rPr>
              <a:t>Study designer empathy survey</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500"/>
              </a:spcBef>
              <a:spcAft>
                <a:spcPts val="0"/>
              </a:spcAft>
              <a:buClr>
                <a:srgbClr val="000000"/>
              </a:buClr>
              <a:buSzPts val="1400"/>
              <a:buFont typeface="Helvetica Neue"/>
              <a:buChar char="●"/>
            </a:pPr>
            <a:r>
              <a:rPr b="0" i="0" lang="en-US" sz="1800" u="none" cap="none" strike="noStrike">
                <a:solidFill>
                  <a:srgbClr val="000000"/>
                </a:solidFill>
                <a:latin typeface="Helvetica Neue"/>
                <a:ea typeface="Helvetica Neue"/>
                <a:cs typeface="Helvetica Neue"/>
                <a:sym typeface="Helvetica Neue"/>
              </a:rPr>
              <a:t>Internally, each HDAG team member took the empathy survey (7 respondents). We then constructed a vector of response means and a covariance matrix.</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500"/>
              </a:spcBef>
              <a:spcAft>
                <a:spcPts val="0"/>
              </a:spcAft>
              <a:buClr>
                <a:srgbClr val="000000"/>
              </a:buClr>
              <a:buSzPts val="1400"/>
              <a:buFont typeface="Helvetica Neue"/>
              <a:buChar char="●"/>
            </a:pPr>
            <a:r>
              <a:rPr b="0" i="0" lang="en-US" sz="1800" u="none" cap="none" strike="noStrike">
                <a:solidFill>
                  <a:schemeClr val="dk1"/>
                </a:solidFill>
                <a:latin typeface="Helvetica Neue"/>
                <a:ea typeface="Helvetica Neue"/>
                <a:cs typeface="Helvetica Neue"/>
                <a:sym typeface="Helvetica Neue"/>
              </a:rPr>
              <a:t>Responses were then sampled from a </a:t>
            </a:r>
            <a:r>
              <a:rPr b="1" i="0" lang="en-US" sz="1800" u="none" cap="none" strike="noStrike">
                <a:solidFill>
                  <a:schemeClr val="dk1"/>
                </a:solidFill>
                <a:latin typeface="Helvetica Neue"/>
                <a:ea typeface="Helvetica Neue"/>
                <a:cs typeface="Helvetica Neue"/>
                <a:sym typeface="Helvetica Neue"/>
              </a:rPr>
              <a:t>multivariate normal distribution </a:t>
            </a:r>
            <a:r>
              <a:rPr b="0" i="0" lang="en-US" sz="1800" u="none" cap="none" strike="noStrike">
                <a:solidFill>
                  <a:schemeClr val="dk1"/>
                </a:solidFill>
                <a:latin typeface="Helvetica Neue"/>
                <a:ea typeface="Helvetica Neue"/>
                <a:cs typeface="Helvetica Neue"/>
                <a:sym typeface="Helvetica Neue"/>
              </a:rPr>
              <a:t>parametrized by the mean vector and covariance matrix calculated from our internal survey responses. </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500"/>
              </a:spcBef>
              <a:spcAft>
                <a:spcPts val="0"/>
              </a:spcAft>
              <a:buClr>
                <a:srgbClr val="000000"/>
              </a:buClr>
              <a:buSzPts val="1400"/>
              <a:buFont typeface="Helvetica Neue"/>
              <a:buChar char="●"/>
            </a:pPr>
            <a:r>
              <a:rPr b="0" i="0" lang="en-US" sz="1800" u="none" cap="none" strike="noStrike">
                <a:solidFill>
                  <a:schemeClr val="dk1"/>
                </a:solidFill>
                <a:latin typeface="Helvetica Neue"/>
                <a:ea typeface="Helvetica Neue"/>
                <a:cs typeface="Helvetica Neue"/>
                <a:sym typeface="Helvetica Neue"/>
              </a:rPr>
              <a:t>Simulated data is then rounded and bounded to arrive at the same 1-7 Likert scale.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0"/>
              </a:spcAft>
              <a:buClr>
                <a:srgbClr val="000000"/>
              </a:buClr>
              <a:buSzPts val="1400"/>
              <a:buFont typeface="Helvetica Neue"/>
              <a:buChar char="●"/>
            </a:pPr>
            <a:r>
              <a:rPr b="1" i="0" lang="en-US" sz="1800" u="none" cap="none" strike="noStrike">
                <a:solidFill>
                  <a:srgbClr val="000000"/>
                </a:solidFill>
                <a:latin typeface="Helvetica Neue"/>
                <a:ea typeface="Helvetica Neue"/>
                <a:cs typeface="Helvetica Neue"/>
                <a:sym typeface="Helvetica Neue"/>
              </a:rPr>
              <a:t>Patient Experience survey</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500"/>
              </a:spcBef>
              <a:spcAft>
                <a:spcPts val="0"/>
              </a:spcAft>
              <a:buClr>
                <a:srgbClr val="000000"/>
              </a:buClr>
              <a:buSzPts val="1400"/>
              <a:buFont typeface="Helvetica Neue"/>
              <a:buChar char="●"/>
            </a:pPr>
            <a:r>
              <a:rPr b="0" i="0" lang="en-US" sz="1800" u="none" cap="none" strike="noStrike">
                <a:solidFill>
                  <a:srgbClr val="000000"/>
                </a:solidFill>
                <a:latin typeface="Helvetica Neue"/>
                <a:ea typeface="Helvetica Neue"/>
                <a:cs typeface="Helvetica Neue"/>
                <a:sym typeface="Helvetica Neue"/>
              </a:rPr>
              <a:t>Data is randomly generated here since it is more difficult to imagine the patient experience. </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500"/>
              </a:spcBef>
              <a:spcAft>
                <a:spcPts val="0"/>
              </a:spcAft>
              <a:buClr>
                <a:srgbClr val="000000"/>
              </a:buClr>
              <a:buSzPts val="1400"/>
              <a:buFont typeface="Helvetica Neue"/>
              <a:buChar char="●"/>
            </a:pPr>
            <a:r>
              <a:rPr b="0" i="0" lang="en-US" sz="1800" u="none" cap="none" strike="noStrike">
                <a:solidFill>
                  <a:srgbClr val="000000"/>
                </a:solidFill>
                <a:latin typeface="Helvetica Neue"/>
                <a:ea typeface="Helvetica Neue"/>
                <a:cs typeface="Helvetica Neue"/>
                <a:sym typeface="Helvetica Neue"/>
              </a:rPr>
              <a:t>Data are simulated according to each type of question (numeric, likert, quantitative, binary, selection).</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0"/>
              </a:spcAft>
              <a:buClr>
                <a:srgbClr val="000000"/>
              </a:buClr>
              <a:buSzPts val="1400"/>
              <a:buFont typeface="Helvetica Neue"/>
              <a:buChar char="●"/>
            </a:pPr>
            <a:r>
              <a:rPr b="1" i="0" lang="en-US" sz="1800" u="none" cap="none" strike="noStrike">
                <a:solidFill>
                  <a:srgbClr val="000000"/>
                </a:solidFill>
                <a:latin typeface="Helvetica Neue"/>
                <a:ea typeface="Helvetica Neue"/>
                <a:cs typeface="Helvetica Neue"/>
                <a:sym typeface="Helvetica Neue"/>
              </a:rPr>
              <a:t>Study Designer Accommodation survey</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500"/>
              </a:spcBef>
              <a:spcAft>
                <a:spcPts val="0"/>
              </a:spcAft>
              <a:buClr>
                <a:srgbClr val="000000"/>
              </a:buClr>
              <a:buSzPts val="1400"/>
              <a:buFont typeface="Helvetica Neue"/>
              <a:buChar char="●"/>
            </a:pPr>
            <a:r>
              <a:rPr b="0" i="0" lang="en-US" sz="1800" u="none" cap="none" strike="noStrike">
                <a:solidFill>
                  <a:srgbClr val="000000"/>
                </a:solidFill>
                <a:latin typeface="Helvetica Neue"/>
                <a:ea typeface="Helvetica Neue"/>
                <a:cs typeface="Helvetica Neue"/>
                <a:sym typeface="Helvetica Neue"/>
              </a:rPr>
              <a:t>Data is also randomly generated here for simplicity, again being mindful of each question’s type (numeric, likert, quantitative).</a:t>
            </a:r>
            <a:endParaRPr b="0" i="0" sz="1800" u="none" cap="none" strike="noStrike">
              <a:solidFill>
                <a:srgbClr val="000000"/>
              </a:solidFill>
              <a:latin typeface="Helvetica Neue"/>
              <a:ea typeface="Helvetica Neue"/>
              <a:cs typeface="Helvetica Neue"/>
              <a:sym typeface="Helvetica Neue"/>
            </a:endParaRPr>
          </a:p>
          <a:p>
            <a:pPr indent="-317500" lvl="0" marL="457200" marR="0" rtl="0" algn="l">
              <a:lnSpc>
                <a:spcPct val="100000"/>
              </a:lnSpc>
              <a:spcBef>
                <a:spcPts val="1200"/>
              </a:spcBef>
              <a:spcAft>
                <a:spcPts val="1200"/>
              </a:spcAft>
              <a:buClr>
                <a:srgbClr val="000000"/>
              </a:buClr>
              <a:buSzPts val="1400"/>
              <a:buFont typeface="Helvetica Neue"/>
              <a:buChar char="●"/>
            </a:pPr>
            <a:r>
              <a:rPr b="1" i="0" lang="en-US" sz="1800" u="none" cap="none" strike="noStrike">
                <a:solidFill>
                  <a:srgbClr val="000000"/>
                </a:solidFill>
                <a:latin typeface="Helvetica Neue"/>
                <a:ea typeface="Helvetica Neue"/>
                <a:cs typeface="Helvetica Neue"/>
                <a:sym typeface="Helvetica Neue"/>
              </a:rPr>
              <a:t>1,000 responses </a:t>
            </a:r>
            <a:r>
              <a:rPr b="0" i="0" lang="en-US" sz="1800" u="none" cap="none" strike="noStrike">
                <a:solidFill>
                  <a:srgbClr val="000000"/>
                </a:solidFill>
                <a:latin typeface="Helvetica Neue"/>
                <a:ea typeface="Helvetica Neue"/>
                <a:cs typeface="Helvetica Neue"/>
                <a:sym typeface="Helvetica Neue"/>
              </a:rPr>
              <a:t>were simulated for each of the 3 surveys, but this is a flexible parameter. </a:t>
            </a:r>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6" name="Shape 446"/>
        <p:cNvGrpSpPr/>
        <p:nvPr/>
      </p:nvGrpSpPr>
      <p:grpSpPr>
        <a:xfrm>
          <a:off x="0" y="0"/>
          <a:ext cx="0" cy="0"/>
          <a:chOff x="0" y="0"/>
          <a:chExt cx="0" cy="0"/>
        </a:xfrm>
      </p:grpSpPr>
      <p:sp>
        <p:nvSpPr>
          <p:cNvPr id="447" name="Google Shape;447;p12"/>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448" name="Google Shape;448;p12"/>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449" name="Google Shape;449;p12"/>
          <p:cNvCxnSpPr/>
          <p:nvPr/>
        </p:nvCxnSpPr>
        <p:spPr>
          <a:xfrm>
            <a:off x="415636" y="1102426"/>
            <a:ext cx="7778338" cy="0"/>
          </a:xfrm>
          <a:prstGeom prst="straightConnector1">
            <a:avLst/>
          </a:prstGeom>
          <a:noFill/>
          <a:ln cap="flat" cmpd="sng" w="28575">
            <a:solidFill>
              <a:schemeClr val="dk1"/>
            </a:solidFill>
            <a:prstDash val="solid"/>
            <a:miter lim="800000"/>
            <a:headEnd len="sm" w="sm" type="none"/>
            <a:tailEnd len="sm" w="sm" type="none"/>
          </a:ln>
        </p:spPr>
      </p:cxnSp>
      <p:sp>
        <p:nvSpPr>
          <p:cNvPr id="450" name="Google Shape;450;p12"/>
          <p:cNvSpPr txBox="1"/>
          <p:nvPr/>
        </p:nvSpPr>
        <p:spPr>
          <a:xfrm>
            <a:off x="415635" y="49745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Study Designer Empathy Survey</a:t>
            </a:r>
            <a:endParaRPr b="0" i="0" sz="1400" u="none" cap="none" strike="noStrike">
              <a:solidFill>
                <a:srgbClr val="000000"/>
              </a:solidFill>
              <a:latin typeface="Arial"/>
              <a:ea typeface="Arial"/>
              <a:cs typeface="Arial"/>
              <a:sym typeface="Arial"/>
            </a:endParaRPr>
          </a:p>
        </p:txBody>
      </p:sp>
      <p:pic>
        <p:nvPicPr>
          <p:cNvPr descr="A picture containing qr code&#10;&#10;Description automatically generated" id="451" name="Google Shape;451;p12"/>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452" name="Google Shape;452;p12"/>
          <p:cNvSpPr txBox="1"/>
          <p:nvPr/>
        </p:nvSpPr>
        <p:spPr>
          <a:xfrm>
            <a:off x="415636" y="1352099"/>
            <a:ext cx="6970816" cy="4902752"/>
          </a:xfrm>
          <a:prstGeom prst="rect">
            <a:avLst/>
          </a:prstGeom>
          <a:noFill/>
          <a:ln>
            <a:noFill/>
          </a:ln>
        </p:spPr>
        <p:txBody>
          <a:bodyPr anchorCtr="0" anchor="t" bIns="68575" lIns="68575" spcFirstLastPara="1" rIns="68575" wrap="square" tIns="68575">
            <a:noAutofit/>
          </a:bodyPr>
          <a:lstStyle/>
          <a:p>
            <a:pPr indent="-317500" lvl="0" marL="457200" marR="0" rtl="0" algn="l">
              <a:lnSpc>
                <a:spcPct val="100000"/>
              </a:lnSpc>
              <a:spcBef>
                <a:spcPts val="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TEQ scoring: </a:t>
            </a:r>
            <a:r>
              <a:rPr b="0" i="0" lang="en-US" sz="1200" u="none" cap="none" strike="noStrike">
                <a:solidFill>
                  <a:srgbClr val="000000"/>
                </a:solidFill>
                <a:latin typeface="Arial"/>
                <a:ea typeface="Arial"/>
                <a:cs typeface="Arial"/>
                <a:sym typeface="Arial"/>
              </a:rPr>
              <a:t>“Scoring: Item responses are scored according to the following scale for positively worded Items 1, 3, 5, 6, 8, 9, 13, 16. Never = 0; Rarely = 1; Sometimes = 2; Often = 3; Always = 4. The following negatively worded items are reverse scored: 2, 4, 7, 10, 11, 12, 14, 15. Scores are summed to derive total for the Toronto Empathy Questionnaire, which can range from 0 to 64...”</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0"/>
              </a:spcAft>
              <a:buClr>
                <a:srgbClr val="000000"/>
              </a:buClr>
              <a:buSzPts val="1400"/>
              <a:buFont typeface="Helvetica Neue"/>
              <a:buChar char="●"/>
            </a:pPr>
            <a:r>
              <a:rPr b="0" i="0" lang="en-US" sz="1600" u="none" cap="none" strike="noStrike">
                <a:solidFill>
                  <a:srgbClr val="000000"/>
                </a:solidFill>
                <a:latin typeface="Arial"/>
                <a:ea typeface="Arial"/>
                <a:cs typeface="Arial"/>
                <a:sym typeface="Arial"/>
              </a:rPr>
              <a:t>We have 21 questions (10 negatively worded, 11 positively worded). We define three main scoring metrics...</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1200"/>
              </a:spcBef>
              <a:spcAft>
                <a:spcPts val="0"/>
              </a:spcAft>
              <a:buClr>
                <a:srgbClr val="000000"/>
              </a:buClr>
              <a:buSzPts val="1400"/>
              <a:buFont typeface="Helvetica Neue"/>
              <a:buChar char="●"/>
            </a:pPr>
            <a:r>
              <a:rPr b="1" i="0" lang="en-US" sz="1600" u="none" cap="none" strike="noStrike">
                <a:solidFill>
                  <a:srgbClr val="000000"/>
                </a:solidFill>
                <a:latin typeface="Arial"/>
                <a:ea typeface="Arial"/>
                <a:cs typeface="Arial"/>
                <a:sym typeface="Arial"/>
              </a:rPr>
              <a:t>Absolute empathy</a:t>
            </a:r>
            <a:r>
              <a:rPr b="0" i="0" lang="en-US" sz="1600" u="none" cap="none" strike="noStrike">
                <a:solidFill>
                  <a:srgbClr val="000000"/>
                </a:solidFill>
                <a:latin typeface="Arial"/>
                <a:ea typeface="Arial"/>
                <a:cs typeface="Arial"/>
                <a:sym typeface="Arial"/>
              </a:rPr>
              <a:t>: reverse score negatively worded questions and sum across all questions (21*7 = 147 max possible score).</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1200"/>
              </a:spcBef>
              <a:spcAft>
                <a:spcPts val="0"/>
              </a:spcAft>
              <a:buClr>
                <a:srgbClr val="000000"/>
              </a:buClr>
              <a:buSzPts val="1400"/>
              <a:buFont typeface="Helvetica Neue"/>
              <a:buChar char="●"/>
            </a:pPr>
            <a:r>
              <a:rPr b="1" i="0" lang="en-US" sz="1600" u="none" cap="none" strike="noStrike">
                <a:solidFill>
                  <a:srgbClr val="000000"/>
                </a:solidFill>
                <a:latin typeface="Arial"/>
                <a:ea typeface="Arial"/>
                <a:cs typeface="Arial"/>
                <a:sym typeface="Arial"/>
              </a:rPr>
              <a:t>Relative empathy</a:t>
            </a:r>
            <a:r>
              <a:rPr b="0" i="0" lang="en-US" sz="1600" u="none" cap="none" strike="noStrike">
                <a:solidFill>
                  <a:srgbClr val="000000"/>
                </a:solidFill>
                <a:latin typeface="Arial"/>
                <a:ea typeface="Arial"/>
                <a:cs typeface="Arial"/>
                <a:sym typeface="Arial"/>
              </a:rPr>
              <a:t>: calculate z-score within question for each respondent. Calculate mean across positive questions and subtract mean across negative questions. </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1200"/>
              </a:spcBef>
              <a:spcAft>
                <a:spcPts val="0"/>
              </a:spcAft>
              <a:buClr>
                <a:srgbClr val="000000"/>
              </a:buClr>
              <a:buSzPts val="1400"/>
              <a:buFont typeface="Helvetica Neue"/>
              <a:buChar char="●"/>
            </a:pPr>
            <a:r>
              <a:rPr b="1" i="0" lang="en-US" sz="1600" u="none" cap="none" strike="noStrike">
                <a:solidFill>
                  <a:srgbClr val="000000"/>
                </a:solidFill>
                <a:latin typeface="Arial"/>
                <a:ea typeface="Arial"/>
                <a:cs typeface="Arial"/>
                <a:sym typeface="Arial"/>
              </a:rPr>
              <a:t>Consistency</a:t>
            </a:r>
            <a:r>
              <a:rPr b="0" i="0" lang="en-US" sz="1600" u="none" cap="none" strike="noStrike">
                <a:solidFill>
                  <a:srgbClr val="000000"/>
                </a:solidFill>
                <a:latin typeface="Arial"/>
                <a:ea typeface="Arial"/>
                <a:cs typeface="Arial"/>
                <a:sym typeface="Arial"/>
              </a:rPr>
              <a:t>: inverse of (variance across positively worded questions + variance across negatively worded questions).</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0"/>
              </a:spcAft>
              <a:buClr>
                <a:srgbClr val="000000"/>
              </a:buClr>
              <a:buSzPts val="1400"/>
              <a:buFont typeface="Helvetica Neue"/>
              <a:buChar char="●"/>
            </a:pPr>
            <a:r>
              <a:rPr b="0" i="0" lang="en-US" sz="1600" u="none" cap="none" strike="noStrike">
                <a:solidFill>
                  <a:srgbClr val="000000"/>
                </a:solidFill>
                <a:latin typeface="Arial"/>
                <a:ea typeface="Arial"/>
                <a:cs typeface="Arial"/>
                <a:sym typeface="Arial"/>
              </a:rPr>
              <a:t>Further, </a:t>
            </a:r>
            <a:r>
              <a:rPr b="0" i="0" lang="en-US" sz="1600" u="none" cap="none" strike="noStrike">
                <a:solidFill>
                  <a:srgbClr val="000000"/>
                </a:solidFill>
                <a:latin typeface="Helvetica Neue"/>
                <a:ea typeface="Helvetica Neue"/>
                <a:cs typeface="Helvetica Neue"/>
                <a:sym typeface="Helvetica Neue"/>
              </a:rPr>
              <a:t>internally, each of the HDAG analysts took the empathy survey (7 respondents). Questions were ranked based on variance and PC loading, allowing for thresholding based on allocated costs.</a:t>
            </a:r>
            <a:endParaRPr b="0" i="0" sz="1400" u="none" cap="none" strike="noStrike">
              <a:solidFill>
                <a:srgbClr val="000000"/>
              </a:solidFill>
              <a:latin typeface="Arial"/>
              <a:ea typeface="Arial"/>
              <a:cs typeface="Arial"/>
              <a:sym typeface="Arial"/>
            </a:endParaRPr>
          </a:p>
          <a:p>
            <a:pPr indent="-228600" lvl="0" marL="457200" marR="0" rtl="0" algn="l">
              <a:lnSpc>
                <a:spcPct val="100000"/>
              </a:lnSpc>
              <a:spcBef>
                <a:spcPts val="1200"/>
              </a:spcBef>
              <a:spcAft>
                <a:spcPts val="1200"/>
              </a:spcAft>
              <a:buClr>
                <a:srgbClr val="000000"/>
              </a:buClr>
              <a:buSzPts val="1400"/>
              <a:buFont typeface="Helvetica Neue"/>
              <a:buNone/>
            </a:pPr>
            <a:r>
              <a:t/>
            </a:r>
            <a:endParaRPr b="0" i="0" sz="1600" u="none" cap="none" strike="noStrike">
              <a:solidFill>
                <a:srgbClr val="000000"/>
              </a:solidFill>
              <a:latin typeface="Helvetica Neue"/>
              <a:ea typeface="Helvetica Neue"/>
              <a:cs typeface="Helvetica Neue"/>
              <a:sym typeface="Helvetica Neue"/>
            </a:endParaRPr>
          </a:p>
        </p:txBody>
      </p:sp>
      <p:pic>
        <p:nvPicPr>
          <p:cNvPr descr="Chart, scatter chart&#10;&#10;Description automatically generated" id="453" name="Google Shape;453;p12"/>
          <p:cNvPicPr preferRelativeResize="0"/>
          <p:nvPr/>
        </p:nvPicPr>
        <p:blipFill rotWithShape="1">
          <a:blip r:embed="rId4">
            <a:alphaModFix/>
          </a:blip>
          <a:srcRect b="0" l="0" r="0" t="0"/>
          <a:stretch/>
        </p:blipFill>
        <p:spPr>
          <a:xfrm>
            <a:off x="8607141" y="433020"/>
            <a:ext cx="3434340" cy="3134460"/>
          </a:xfrm>
          <a:prstGeom prst="rect">
            <a:avLst/>
          </a:prstGeom>
          <a:noFill/>
          <a:ln>
            <a:noFill/>
          </a:ln>
        </p:spPr>
      </p:pic>
      <p:pic>
        <p:nvPicPr>
          <p:cNvPr descr="Graphical user interface, chart&#10;&#10;Description automatically generated" id="454" name="Google Shape;454;p12"/>
          <p:cNvPicPr preferRelativeResize="0"/>
          <p:nvPr/>
        </p:nvPicPr>
        <p:blipFill rotWithShape="1">
          <a:blip r:embed="rId5">
            <a:alphaModFix/>
          </a:blip>
          <a:srcRect b="0" l="0" r="0" t="0"/>
          <a:stretch/>
        </p:blipFill>
        <p:spPr>
          <a:xfrm>
            <a:off x="7980218" y="3738179"/>
            <a:ext cx="4061262" cy="251667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9" name="Shape 459"/>
        <p:cNvGrpSpPr/>
        <p:nvPr/>
      </p:nvGrpSpPr>
      <p:grpSpPr>
        <a:xfrm>
          <a:off x="0" y="0"/>
          <a:ext cx="0" cy="0"/>
          <a:chOff x="0" y="0"/>
          <a:chExt cx="0" cy="0"/>
        </a:xfrm>
      </p:grpSpPr>
      <p:sp>
        <p:nvSpPr>
          <p:cNvPr id="460" name="Google Shape;460;p13"/>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461" name="Google Shape;461;p13"/>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462" name="Google Shape;462;p13"/>
          <p:cNvCxnSpPr/>
          <p:nvPr/>
        </p:nvCxnSpPr>
        <p:spPr>
          <a:xfrm>
            <a:off x="415636" y="1090551"/>
            <a:ext cx="11340935" cy="0"/>
          </a:xfrm>
          <a:prstGeom prst="straightConnector1">
            <a:avLst/>
          </a:prstGeom>
          <a:noFill/>
          <a:ln cap="flat" cmpd="sng" w="28575">
            <a:solidFill>
              <a:schemeClr val="dk1"/>
            </a:solidFill>
            <a:prstDash val="solid"/>
            <a:miter lim="800000"/>
            <a:headEnd len="sm" w="sm" type="none"/>
            <a:tailEnd len="sm" w="sm" type="none"/>
          </a:ln>
        </p:spPr>
      </p:cxnSp>
      <p:sp>
        <p:nvSpPr>
          <p:cNvPr id="463" name="Google Shape;463;p13"/>
          <p:cNvSpPr txBox="1"/>
          <p:nvPr/>
        </p:nvSpPr>
        <p:spPr>
          <a:xfrm>
            <a:off x="415635" y="49745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Patient Experience Survey</a:t>
            </a:r>
            <a:endParaRPr b="0" i="0" sz="1400" u="none" cap="none" strike="noStrike">
              <a:solidFill>
                <a:srgbClr val="000000"/>
              </a:solidFill>
              <a:latin typeface="Arial"/>
              <a:ea typeface="Arial"/>
              <a:cs typeface="Arial"/>
              <a:sym typeface="Arial"/>
            </a:endParaRPr>
          </a:p>
        </p:txBody>
      </p:sp>
      <p:pic>
        <p:nvPicPr>
          <p:cNvPr descr="A picture containing qr code&#10;&#10;Description automatically generated" id="464" name="Google Shape;464;p13"/>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465" name="Google Shape;465;p13"/>
          <p:cNvSpPr txBox="1"/>
          <p:nvPr/>
        </p:nvSpPr>
        <p:spPr>
          <a:xfrm>
            <a:off x="415635" y="1268974"/>
            <a:ext cx="11340934" cy="1930663"/>
          </a:xfrm>
          <a:prstGeom prst="rect">
            <a:avLst/>
          </a:prstGeom>
          <a:noFill/>
          <a:ln>
            <a:noFill/>
          </a:ln>
        </p:spPr>
        <p:txBody>
          <a:bodyPr anchorCtr="0" anchor="t" bIns="68575" lIns="68575" spcFirstLastPara="1" rIns="68575" wrap="square" tIns="68575">
            <a:noAutofit/>
          </a:bodyPr>
          <a:lstStyle/>
          <a:p>
            <a:pPr indent="-317500" lvl="0" marL="457200" marR="0" rtl="0" algn="l">
              <a:lnSpc>
                <a:spcPct val="100000"/>
              </a:lnSpc>
              <a:spcBef>
                <a:spcPts val="0"/>
              </a:spcBef>
              <a:spcAft>
                <a:spcPts val="0"/>
              </a:spcAft>
              <a:buClr>
                <a:srgbClr val="000000"/>
              </a:buClr>
              <a:buSzPts val="1400"/>
              <a:buFont typeface="Helvetica Neue"/>
              <a:buChar char="●"/>
            </a:pPr>
            <a:r>
              <a:rPr b="1" i="0" lang="en-US" sz="1600" u="none" cap="none" strike="noStrike">
                <a:solidFill>
                  <a:schemeClr val="dk1"/>
                </a:solidFill>
                <a:latin typeface="Arial"/>
                <a:ea typeface="Arial"/>
                <a:cs typeface="Arial"/>
                <a:sym typeface="Arial"/>
              </a:rPr>
              <a:t>Seven categories of questions</a:t>
            </a:r>
            <a:r>
              <a:rPr b="0" i="0" lang="en-US" sz="1600" u="none" cap="none" strike="noStrike">
                <a:solidFill>
                  <a:schemeClr val="dk1"/>
                </a:solidFill>
                <a:latin typeface="Arial"/>
                <a:ea typeface="Arial"/>
                <a:cs typeface="Arial"/>
                <a:sym typeface="Arial"/>
              </a:rPr>
              <a:t>: demographic (10), care satisfaction (4), medical advice (4), communication (5), subjective overall rating (1), appointment timeliness (3), and visiting logistics (4).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0"/>
              </a:spcAft>
              <a:buClr>
                <a:srgbClr val="000000"/>
              </a:buClr>
              <a:buSzPts val="1400"/>
              <a:buFont typeface="Helvetica Neue"/>
              <a:buChar char="●"/>
            </a:pPr>
            <a:r>
              <a:rPr b="0" i="0" lang="en-US" sz="1600" u="none" cap="none" strike="noStrike">
                <a:solidFill>
                  <a:schemeClr val="dk1"/>
                </a:solidFill>
                <a:latin typeface="Arial"/>
                <a:ea typeface="Arial"/>
                <a:cs typeface="Arial"/>
                <a:sym typeface="Arial"/>
              </a:rPr>
              <a:t>Patient-specific scores were derived for each category. Likert-type questions were averaged (no negatively worded questions here). Numeric questions (i.e. travel distance to trial site) were scaled to the same 1-7 and averaged.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1200"/>
              </a:spcAft>
              <a:buClr>
                <a:srgbClr val="000000"/>
              </a:buClr>
              <a:buSzPts val="1400"/>
              <a:buFont typeface="Helvetica Neue"/>
              <a:buChar char="●"/>
            </a:pPr>
            <a:r>
              <a:rPr b="0" i="0" lang="en-US" sz="1600" u="none" cap="none" strike="noStrike">
                <a:solidFill>
                  <a:schemeClr val="dk1"/>
                </a:solidFill>
                <a:latin typeface="Arial"/>
                <a:ea typeface="Arial"/>
                <a:cs typeface="Arial"/>
                <a:sym typeface="Arial"/>
              </a:rPr>
              <a:t>All categories were subsequently aggregated, weighted by the fraction of questions in the patient experience assigned to that category.</a:t>
            </a:r>
            <a:endParaRPr b="0" i="0" sz="1600" u="none" cap="none" strike="noStrike">
              <a:solidFill>
                <a:srgbClr val="000000"/>
              </a:solidFill>
              <a:latin typeface="Arial"/>
              <a:ea typeface="Arial"/>
              <a:cs typeface="Arial"/>
              <a:sym typeface="Arial"/>
            </a:endParaRPr>
          </a:p>
        </p:txBody>
      </p:sp>
      <p:pic>
        <p:nvPicPr>
          <p:cNvPr descr="Chart, box and whisker chart&#10;&#10;Description automatically generated" id="466" name="Google Shape;466;p13"/>
          <p:cNvPicPr preferRelativeResize="0"/>
          <p:nvPr/>
        </p:nvPicPr>
        <p:blipFill rotWithShape="1">
          <a:blip r:embed="rId4">
            <a:alphaModFix/>
          </a:blip>
          <a:srcRect b="0" l="0" r="0" t="0"/>
          <a:stretch/>
        </p:blipFill>
        <p:spPr>
          <a:xfrm>
            <a:off x="2083168" y="3357460"/>
            <a:ext cx="4024707" cy="2804890"/>
          </a:xfrm>
          <a:prstGeom prst="rect">
            <a:avLst/>
          </a:prstGeom>
          <a:noFill/>
          <a:ln>
            <a:noFill/>
          </a:ln>
        </p:spPr>
      </p:pic>
      <p:pic>
        <p:nvPicPr>
          <p:cNvPr descr="A picture containing table&#10;&#10;Description automatically generated" id="467" name="Google Shape;467;p13"/>
          <p:cNvPicPr preferRelativeResize="0"/>
          <p:nvPr/>
        </p:nvPicPr>
        <p:blipFill rotWithShape="1">
          <a:blip r:embed="rId5">
            <a:alphaModFix/>
          </a:blip>
          <a:srcRect b="0" l="0" r="0" t="0"/>
          <a:stretch/>
        </p:blipFill>
        <p:spPr>
          <a:xfrm>
            <a:off x="6757787" y="3357461"/>
            <a:ext cx="3363564" cy="280489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2" name="Shape 472"/>
        <p:cNvGrpSpPr/>
        <p:nvPr/>
      </p:nvGrpSpPr>
      <p:grpSpPr>
        <a:xfrm>
          <a:off x="0" y="0"/>
          <a:ext cx="0" cy="0"/>
          <a:chOff x="0" y="0"/>
          <a:chExt cx="0" cy="0"/>
        </a:xfrm>
      </p:grpSpPr>
      <p:sp>
        <p:nvSpPr>
          <p:cNvPr id="473" name="Google Shape;473;p14"/>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474" name="Google Shape;474;p14"/>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475" name="Google Shape;475;p14"/>
          <p:cNvCxnSpPr/>
          <p:nvPr/>
        </p:nvCxnSpPr>
        <p:spPr>
          <a:xfrm>
            <a:off x="415636" y="1090551"/>
            <a:ext cx="11340935" cy="0"/>
          </a:xfrm>
          <a:prstGeom prst="straightConnector1">
            <a:avLst/>
          </a:prstGeom>
          <a:noFill/>
          <a:ln cap="flat" cmpd="sng" w="28575">
            <a:solidFill>
              <a:schemeClr val="dk1"/>
            </a:solidFill>
            <a:prstDash val="solid"/>
            <a:miter lim="800000"/>
            <a:headEnd len="sm" w="sm" type="none"/>
            <a:tailEnd len="sm" w="sm" type="none"/>
          </a:ln>
        </p:spPr>
      </p:cxnSp>
      <p:sp>
        <p:nvSpPr>
          <p:cNvPr id="476" name="Google Shape;476;p14"/>
          <p:cNvSpPr txBox="1"/>
          <p:nvPr/>
        </p:nvSpPr>
        <p:spPr>
          <a:xfrm>
            <a:off x="415635" y="49745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Study Designer Accommodation Survey</a:t>
            </a:r>
            <a:endParaRPr b="0" i="0" sz="1400" u="none" cap="none" strike="noStrike">
              <a:solidFill>
                <a:srgbClr val="000000"/>
              </a:solidFill>
              <a:latin typeface="Arial"/>
              <a:ea typeface="Arial"/>
              <a:cs typeface="Arial"/>
              <a:sym typeface="Arial"/>
            </a:endParaRPr>
          </a:p>
        </p:txBody>
      </p:sp>
      <p:pic>
        <p:nvPicPr>
          <p:cNvPr descr="A picture containing qr code&#10;&#10;Description automatically generated" id="477" name="Google Shape;477;p14"/>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478" name="Google Shape;478;p14"/>
          <p:cNvSpPr txBox="1"/>
          <p:nvPr/>
        </p:nvSpPr>
        <p:spPr>
          <a:xfrm>
            <a:off x="415635" y="1268974"/>
            <a:ext cx="11340934" cy="1930663"/>
          </a:xfrm>
          <a:prstGeom prst="rect">
            <a:avLst/>
          </a:prstGeom>
          <a:noFill/>
          <a:ln>
            <a:noFill/>
          </a:ln>
        </p:spPr>
        <p:txBody>
          <a:bodyPr anchorCtr="0" anchor="t" bIns="68575" lIns="68575" spcFirstLastPara="1" rIns="68575" wrap="square" tIns="68575">
            <a:noAutofit/>
          </a:bodyPr>
          <a:lstStyle/>
          <a:p>
            <a:pPr indent="-317500" lvl="0" marL="457200" marR="0" rtl="0" algn="l">
              <a:lnSpc>
                <a:spcPct val="100000"/>
              </a:lnSpc>
              <a:spcBef>
                <a:spcPts val="0"/>
              </a:spcBef>
              <a:spcAft>
                <a:spcPts val="0"/>
              </a:spcAft>
              <a:buClr>
                <a:srgbClr val="000000"/>
              </a:buClr>
              <a:buSzPts val="1400"/>
              <a:buFont typeface="Helvetica Neue"/>
              <a:buChar char="●"/>
            </a:pPr>
            <a:r>
              <a:rPr b="0" i="0" lang="en-US" sz="1600" u="none" cap="none" strike="noStrike">
                <a:solidFill>
                  <a:schemeClr val="dk1"/>
                </a:solidFill>
                <a:latin typeface="Arial"/>
                <a:ea typeface="Arial"/>
                <a:cs typeface="Arial"/>
                <a:sym typeface="Arial"/>
              </a:rPr>
              <a:t>Study designer accommodation questions all have a matched question from the patient experience survey. This allows for a comparison of study designer perspective with that of the patient (e.g. length of visit).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1200"/>
              </a:spcAft>
              <a:buClr>
                <a:srgbClr val="000000"/>
              </a:buClr>
              <a:buSzPts val="1400"/>
              <a:buFont typeface="Helvetica Neue"/>
              <a:buChar char="●"/>
            </a:pPr>
            <a:r>
              <a:rPr b="0" i="0" lang="en-US" sz="1600" u="none" cap="none" strike="noStrike">
                <a:solidFill>
                  <a:schemeClr val="dk1"/>
                </a:solidFill>
                <a:latin typeface="Arial"/>
                <a:ea typeface="Arial"/>
                <a:cs typeface="Arial"/>
                <a:sym typeface="Arial"/>
              </a:rPr>
              <a:t>Potential differences between study designer understanding and patient perspective may be responsible for a worse patient experience. Thus, we can highlight certain elements of study design which detract from patient satisfaction as a </a:t>
            </a:r>
            <a:r>
              <a:rPr b="1" i="0" lang="en-US" sz="1600" u="none" cap="none" strike="noStrike">
                <a:solidFill>
                  <a:schemeClr val="dk1"/>
                </a:solidFill>
                <a:latin typeface="Arial"/>
                <a:ea typeface="Arial"/>
                <a:cs typeface="Arial"/>
                <a:sym typeface="Arial"/>
              </a:rPr>
              <a:t>call-to-action </a:t>
            </a:r>
            <a:r>
              <a:rPr b="0" i="0" lang="en-US" sz="1600" u="none" cap="none" strike="noStrike">
                <a:solidFill>
                  <a:schemeClr val="dk1"/>
                </a:solidFill>
                <a:latin typeface="Arial"/>
                <a:ea typeface="Arial"/>
                <a:cs typeface="Arial"/>
                <a:sym typeface="Arial"/>
              </a:rPr>
              <a:t>for the IPEX initiative.</a:t>
            </a:r>
            <a:endParaRPr b="0" i="0" sz="1400" u="none" cap="none" strike="noStrike">
              <a:solidFill>
                <a:srgbClr val="000000"/>
              </a:solidFill>
              <a:latin typeface="Arial"/>
              <a:ea typeface="Arial"/>
              <a:cs typeface="Arial"/>
              <a:sym typeface="Arial"/>
            </a:endParaRPr>
          </a:p>
        </p:txBody>
      </p:sp>
      <p:pic>
        <p:nvPicPr>
          <p:cNvPr descr="Chart&#10;&#10;Description automatically generated" id="479" name="Google Shape;479;p14"/>
          <p:cNvPicPr preferRelativeResize="0"/>
          <p:nvPr/>
        </p:nvPicPr>
        <p:blipFill rotWithShape="1">
          <a:blip r:embed="rId4">
            <a:alphaModFix/>
          </a:blip>
          <a:srcRect b="0" l="0" r="0" t="0"/>
          <a:stretch/>
        </p:blipFill>
        <p:spPr>
          <a:xfrm>
            <a:off x="1502226" y="3082641"/>
            <a:ext cx="9167751" cy="294760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4" name="Shape 484"/>
        <p:cNvGrpSpPr/>
        <p:nvPr/>
      </p:nvGrpSpPr>
      <p:grpSpPr>
        <a:xfrm>
          <a:off x="0" y="0"/>
          <a:ext cx="0" cy="0"/>
          <a:chOff x="0" y="0"/>
          <a:chExt cx="0" cy="0"/>
        </a:xfrm>
      </p:grpSpPr>
      <p:sp>
        <p:nvSpPr>
          <p:cNvPr id="485" name="Google Shape;485;p15"/>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cxnSp>
        <p:nvCxnSpPr>
          <p:cNvPr id="486" name="Google Shape;486;p15"/>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487" name="Google Shape;487;p15"/>
          <p:cNvCxnSpPr/>
          <p:nvPr/>
        </p:nvCxnSpPr>
        <p:spPr>
          <a:xfrm>
            <a:off x="415636" y="1090551"/>
            <a:ext cx="11412187" cy="0"/>
          </a:xfrm>
          <a:prstGeom prst="straightConnector1">
            <a:avLst/>
          </a:prstGeom>
          <a:noFill/>
          <a:ln cap="flat" cmpd="sng" w="28575">
            <a:solidFill>
              <a:schemeClr val="dk1"/>
            </a:solidFill>
            <a:prstDash val="solid"/>
            <a:miter lim="800000"/>
            <a:headEnd len="sm" w="sm" type="none"/>
            <a:tailEnd len="sm" w="sm" type="none"/>
          </a:ln>
        </p:spPr>
      </p:cxnSp>
      <p:sp>
        <p:nvSpPr>
          <p:cNvPr id="488" name="Google Shape;488;p15"/>
          <p:cNvSpPr txBox="1"/>
          <p:nvPr/>
        </p:nvSpPr>
        <p:spPr>
          <a:xfrm>
            <a:off x="415635" y="49745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Physical Model: Rshiny app</a:t>
            </a:r>
            <a:endParaRPr b="0" i="0" sz="2400" u="none" cap="none" strike="noStrike">
              <a:solidFill>
                <a:srgbClr val="000000"/>
              </a:solidFill>
              <a:latin typeface="Arial"/>
              <a:ea typeface="Arial"/>
              <a:cs typeface="Arial"/>
              <a:sym typeface="Arial"/>
            </a:endParaRPr>
          </a:p>
        </p:txBody>
      </p:sp>
      <p:pic>
        <p:nvPicPr>
          <p:cNvPr descr="A picture containing qr code&#10;&#10;Description automatically generated" id="489" name="Google Shape;489;p15"/>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490" name="Google Shape;490;p15"/>
          <p:cNvSpPr txBox="1"/>
          <p:nvPr/>
        </p:nvSpPr>
        <p:spPr>
          <a:xfrm>
            <a:off x="415635" y="1352531"/>
            <a:ext cx="11412187" cy="4715037"/>
          </a:xfrm>
          <a:prstGeom prst="rect">
            <a:avLst/>
          </a:prstGeom>
          <a:noFill/>
          <a:ln>
            <a:noFill/>
          </a:ln>
        </p:spPr>
        <p:txBody>
          <a:bodyPr anchorCtr="0" anchor="t" bIns="68575" lIns="68575" spcFirstLastPara="1" rIns="68575" wrap="square" tIns="68575">
            <a:noAutofit/>
          </a:bodyPr>
          <a:lstStyle/>
          <a:p>
            <a:pPr indent="-317500" lvl="0" marL="457200" marR="0" rtl="0" algn="l">
              <a:lnSpc>
                <a:spcPct val="100000"/>
              </a:lnSpc>
              <a:spcBef>
                <a:spcPts val="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An Rshiny app was developed as a unified survey and automatic data analytics framework. This allows for streamlined results generation once survey data is collected. </a:t>
            </a:r>
            <a:endParaRPr b="0" i="0" sz="1800" u="none" cap="none" strike="noStrike">
              <a:solidFill>
                <a:srgbClr val="000000"/>
              </a:solidFill>
              <a:latin typeface="Arial"/>
              <a:ea typeface="Arial"/>
              <a:cs typeface="Arial"/>
              <a:sym typeface="Arial"/>
            </a:endParaRPr>
          </a:p>
          <a:p>
            <a:pPr indent="-317500" lvl="0" marL="457200" marR="0" rtl="0" algn="l">
              <a:lnSpc>
                <a:spcPct val="100000"/>
              </a:lnSpc>
              <a:spcBef>
                <a:spcPts val="60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A login page is included to access the data analytics and results summary. Survey-specific insights are automatically generated as more survey responses are recorded.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600"/>
              </a:spcBef>
              <a:spcAft>
                <a:spcPts val="600"/>
              </a:spcAft>
              <a:buClr>
                <a:srgbClr val="000000"/>
              </a:buClr>
              <a:buSzPts val="1400"/>
              <a:buFont typeface="Helvetica Neue"/>
              <a:buChar char="●"/>
            </a:pPr>
            <a:r>
              <a:rPr b="1" i="0" lang="en-US" sz="1800" u="none" cap="none" strike="noStrike">
                <a:solidFill>
                  <a:srgbClr val="000000"/>
                </a:solidFill>
                <a:latin typeface="Arial"/>
                <a:ea typeface="Arial"/>
                <a:cs typeface="Arial"/>
                <a:sym typeface="Arial"/>
              </a:rPr>
              <a:t>DEMO</a:t>
            </a:r>
            <a:endParaRPr b="1" i="0" sz="1800" u="none" cap="none" strike="noStrike">
              <a:solidFill>
                <a:srgbClr val="000000"/>
              </a:solidFill>
              <a:latin typeface="Arial"/>
              <a:ea typeface="Arial"/>
              <a:cs typeface="Arial"/>
              <a:sym typeface="Arial"/>
            </a:endParaRPr>
          </a:p>
        </p:txBody>
      </p:sp>
      <p:pic>
        <p:nvPicPr>
          <p:cNvPr descr="shinymaterial" id="491" name="Google Shape;491;p15"/>
          <p:cNvPicPr preferRelativeResize="0"/>
          <p:nvPr/>
        </p:nvPicPr>
        <p:blipFill rotWithShape="1">
          <a:blip r:embed="rId4">
            <a:alphaModFix/>
          </a:blip>
          <a:srcRect b="0" l="0" r="0" t="0"/>
          <a:stretch/>
        </p:blipFill>
        <p:spPr>
          <a:xfrm>
            <a:off x="11079678" y="53674"/>
            <a:ext cx="835804" cy="968788"/>
          </a:xfrm>
          <a:prstGeom prst="rect">
            <a:avLst/>
          </a:prstGeom>
          <a:noFill/>
          <a:ln>
            <a:noFill/>
          </a:ln>
        </p:spPr>
      </p:pic>
      <p:pic>
        <p:nvPicPr>
          <p:cNvPr descr="Graphical user interface, text, application&#10;&#10;Description automatically generated" id="492" name="Google Shape;492;p15"/>
          <p:cNvPicPr preferRelativeResize="0"/>
          <p:nvPr/>
        </p:nvPicPr>
        <p:blipFill rotWithShape="1">
          <a:blip r:embed="rId5">
            <a:alphaModFix/>
          </a:blip>
          <a:srcRect b="0" l="0" r="0" t="0"/>
          <a:stretch/>
        </p:blipFill>
        <p:spPr>
          <a:xfrm>
            <a:off x="4061211" y="3596553"/>
            <a:ext cx="3027042" cy="2807691"/>
          </a:xfrm>
          <a:prstGeom prst="rect">
            <a:avLst/>
          </a:prstGeom>
          <a:noFill/>
          <a:ln>
            <a:noFill/>
          </a:ln>
        </p:spPr>
      </p:pic>
      <p:pic>
        <p:nvPicPr>
          <p:cNvPr descr="Graphical user interface&#10;&#10;Description automatically generated with low confidence" id="493" name="Google Shape;493;p15"/>
          <p:cNvPicPr preferRelativeResize="0"/>
          <p:nvPr/>
        </p:nvPicPr>
        <p:blipFill rotWithShape="1">
          <a:blip r:embed="rId6">
            <a:alphaModFix/>
          </a:blip>
          <a:srcRect b="0" l="0" r="0" t="0"/>
          <a:stretch/>
        </p:blipFill>
        <p:spPr>
          <a:xfrm>
            <a:off x="2505651" y="3414087"/>
            <a:ext cx="3024164" cy="2805022"/>
          </a:xfrm>
          <a:prstGeom prst="rect">
            <a:avLst/>
          </a:prstGeom>
          <a:noFill/>
          <a:ln>
            <a:noFill/>
          </a:ln>
        </p:spPr>
      </p:pic>
      <p:pic>
        <p:nvPicPr>
          <p:cNvPr descr="Graphical user interface, text, application&#10;&#10;Description automatically generated" id="494" name="Google Shape;494;p15"/>
          <p:cNvPicPr preferRelativeResize="0"/>
          <p:nvPr/>
        </p:nvPicPr>
        <p:blipFill rotWithShape="1">
          <a:blip r:embed="rId7">
            <a:alphaModFix/>
          </a:blip>
          <a:srcRect b="0" l="0" r="0" t="0"/>
          <a:stretch/>
        </p:blipFill>
        <p:spPr>
          <a:xfrm>
            <a:off x="962588" y="3152108"/>
            <a:ext cx="3027042" cy="2807691"/>
          </a:xfrm>
          <a:prstGeom prst="rect">
            <a:avLst/>
          </a:prstGeom>
          <a:noFill/>
          <a:ln>
            <a:noFill/>
          </a:ln>
        </p:spPr>
      </p:pic>
      <p:pic>
        <p:nvPicPr>
          <p:cNvPr descr="Graphical user interface&#10;&#10;Description automatically generated" id="495" name="Google Shape;495;p15"/>
          <p:cNvPicPr preferRelativeResize="0"/>
          <p:nvPr/>
        </p:nvPicPr>
        <p:blipFill rotWithShape="1">
          <a:blip r:embed="rId8">
            <a:alphaModFix/>
          </a:blip>
          <a:srcRect b="0" l="0" r="0" t="0"/>
          <a:stretch/>
        </p:blipFill>
        <p:spPr>
          <a:xfrm>
            <a:off x="7807560" y="3152108"/>
            <a:ext cx="3757578" cy="307155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0" name="Shape 500"/>
        <p:cNvGrpSpPr/>
        <p:nvPr/>
      </p:nvGrpSpPr>
      <p:grpSpPr>
        <a:xfrm>
          <a:off x="0" y="0"/>
          <a:ext cx="0" cy="0"/>
          <a:chOff x="0" y="0"/>
          <a:chExt cx="0" cy="0"/>
        </a:xfrm>
      </p:grpSpPr>
      <p:sp>
        <p:nvSpPr>
          <p:cNvPr id="501" name="Google Shape;501;p16"/>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502" name="Google Shape;502;p16"/>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503" name="Google Shape;503;p16"/>
          <p:cNvCxnSpPr/>
          <p:nvPr/>
        </p:nvCxnSpPr>
        <p:spPr>
          <a:xfrm>
            <a:off x="276070" y="1081545"/>
            <a:ext cx="11639860" cy="0"/>
          </a:xfrm>
          <a:prstGeom prst="straightConnector1">
            <a:avLst/>
          </a:prstGeom>
          <a:noFill/>
          <a:ln cap="flat" cmpd="sng" w="28575">
            <a:solidFill>
              <a:schemeClr val="dk1"/>
            </a:solidFill>
            <a:prstDash val="solid"/>
            <a:miter lim="800000"/>
            <a:headEnd len="sm" w="sm" type="none"/>
            <a:tailEnd len="sm" w="sm" type="none"/>
          </a:ln>
        </p:spPr>
      </p:cxnSp>
      <p:sp>
        <p:nvSpPr>
          <p:cNvPr id="504" name="Google Shape;504;p16"/>
          <p:cNvSpPr txBox="1"/>
          <p:nvPr/>
        </p:nvSpPr>
        <p:spPr>
          <a:xfrm>
            <a:off x="415636" y="45882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Matching to IPEX Questions</a:t>
            </a:r>
            <a:endParaRPr b="0" i="0" sz="2400" u="none" cap="none" strike="noStrike">
              <a:solidFill>
                <a:srgbClr val="000000"/>
              </a:solidFill>
              <a:latin typeface="Arial"/>
              <a:ea typeface="Arial"/>
              <a:cs typeface="Arial"/>
              <a:sym typeface="Arial"/>
            </a:endParaRPr>
          </a:p>
        </p:txBody>
      </p:sp>
      <p:pic>
        <p:nvPicPr>
          <p:cNvPr descr="A picture containing qr code&#10;&#10;Description automatically generated" id="505" name="Google Shape;505;p16"/>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506" name="Google Shape;506;p16"/>
          <p:cNvSpPr txBox="1"/>
          <p:nvPr/>
        </p:nvSpPr>
        <p:spPr>
          <a:xfrm>
            <a:off x="415635" y="1352532"/>
            <a:ext cx="11412187" cy="2422658"/>
          </a:xfrm>
          <a:prstGeom prst="rect">
            <a:avLst/>
          </a:prstGeom>
          <a:noFill/>
          <a:ln>
            <a:noFill/>
          </a:ln>
        </p:spPr>
        <p:txBody>
          <a:bodyPr anchorCtr="0" anchor="t" bIns="68575" lIns="68575" spcFirstLastPara="1" rIns="68575" wrap="square" tIns="68575">
            <a:noAutofit/>
          </a:bodyPr>
          <a:lstStyle/>
          <a:p>
            <a:pPr indent="-317500" lvl="0" marL="457200" marR="0" rtl="0" algn="l">
              <a:lnSpc>
                <a:spcPct val="100000"/>
              </a:lnSpc>
              <a:spcBef>
                <a:spcPts val="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We were recently provided with a list of IPEX Clinical Science questions (list of questions provided by clinical trial scientists). We briefly examined these questions and considered the following:</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600"/>
              </a:spcBef>
              <a:spcAft>
                <a:spcPts val="0"/>
              </a:spcAft>
              <a:buClr>
                <a:srgbClr val="000000"/>
              </a:buClr>
              <a:buSzPts val="1400"/>
              <a:buFont typeface="Helvetica Neue"/>
              <a:buChar char="●"/>
            </a:pPr>
            <a:r>
              <a:rPr b="1" i="0" lang="en-US" sz="1800" u="none" cap="none" strike="noStrike">
                <a:solidFill>
                  <a:srgbClr val="000000"/>
                </a:solidFill>
                <a:latin typeface="Arial"/>
                <a:ea typeface="Arial"/>
                <a:cs typeface="Arial"/>
                <a:sym typeface="Arial"/>
              </a:rPr>
              <a:t>Are the questions already covered in the current logical model?</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60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If yes, how accurately and which survey questions are they most similar to.</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60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If not, we suggest proper surveys for integration.</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60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Questions that we feel do not fit within the current scope of the surveys are noted as such.</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600"/>
              </a:spcBef>
              <a:spcAft>
                <a:spcPts val="60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Our notes regarding each of the questions are included in a spreadsheet to be delivered. </a:t>
            </a:r>
            <a:endParaRPr b="0" i="0" sz="1400" u="none" cap="none" strike="noStrike">
              <a:solidFill>
                <a:srgbClr val="000000"/>
              </a:solidFill>
              <a:latin typeface="Arial"/>
              <a:ea typeface="Arial"/>
              <a:cs typeface="Arial"/>
              <a:sym typeface="Arial"/>
            </a:endParaRPr>
          </a:p>
        </p:txBody>
      </p:sp>
      <p:pic>
        <p:nvPicPr>
          <p:cNvPr descr="Graphical user interface, text, application, chat or text message&#10;&#10;Description automatically generated" id="507" name="Google Shape;507;p16"/>
          <p:cNvPicPr preferRelativeResize="0"/>
          <p:nvPr/>
        </p:nvPicPr>
        <p:blipFill rotWithShape="1">
          <a:blip r:embed="rId4">
            <a:alphaModFix/>
          </a:blip>
          <a:srcRect b="0" l="0" r="0" t="0"/>
          <a:stretch/>
        </p:blipFill>
        <p:spPr>
          <a:xfrm>
            <a:off x="8226499" y="4857750"/>
            <a:ext cx="1939099" cy="621975"/>
          </a:xfrm>
          <a:prstGeom prst="rect">
            <a:avLst/>
          </a:prstGeom>
          <a:noFill/>
          <a:ln>
            <a:noFill/>
          </a:ln>
        </p:spPr>
      </p:pic>
      <p:pic>
        <p:nvPicPr>
          <p:cNvPr descr="Graphical user interface, text, application&#10;&#10;Description automatically generated" id="508" name="Google Shape;508;p16"/>
          <p:cNvPicPr preferRelativeResize="0"/>
          <p:nvPr/>
        </p:nvPicPr>
        <p:blipFill rotWithShape="1">
          <a:blip r:embed="rId5">
            <a:alphaModFix/>
          </a:blip>
          <a:srcRect b="0" l="0" r="0" t="0"/>
          <a:stretch/>
        </p:blipFill>
        <p:spPr>
          <a:xfrm>
            <a:off x="2141950" y="3766186"/>
            <a:ext cx="5323562" cy="2572367"/>
          </a:xfrm>
          <a:prstGeom prst="rect">
            <a:avLst/>
          </a:prstGeom>
          <a:noFill/>
          <a:ln>
            <a:noFill/>
          </a:ln>
        </p:spPr>
      </p:pic>
      <p:sp>
        <p:nvSpPr>
          <p:cNvPr id="509" name="Google Shape;509;p16"/>
          <p:cNvSpPr txBox="1"/>
          <p:nvPr/>
        </p:nvSpPr>
        <p:spPr>
          <a:xfrm>
            <a:off x="8154444" y="4479414"/>
            <a:ext cx="1018227"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Legend:</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4" name="Shape 514"/>
        <p:cNvGrpSpPr/>
        <p:nvPr/>
      </p:nvGrpSpPr>
      <p:grpSpPr>
        <a:xfrm>
          <a:off x="0" y="0"/>
          <a:ext cx="0" cy="0"/>
          <a:chOff x="0" y="0"/>
          <a:chExt cx="0" cy="0"/>
        </a:xfrm>
      </p:grpSpPr>
      <p:sp>
        <p:nvSpPr>
          <p:cNvPr id="515" name="Google Shape;515;p17"/>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516" name="Google Shape;516;p17"/>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517" name="Google Shape;517;p17"/>
          <p:cNvCxnSpPr/>
          <p:nvPr/>
        </p:nvCxnSpPr>
        <p:spPr>
          <a:xfrm>
            <a:off x="276070" y="1081545"/>
            <a:ext cx="11639860" cy="0"/>
          </a:xfrm>
          <a:prstGeom prst="straightConnector1">
            <a:avLst/>
          </a:prstGeom>
          <a:noFill/>
          <a:ln cap="flat" cmpd="sng" w="28575">
            <a:solidFill>
              <a:schemeClr val="dk1"/>
            </a:solidFill>
            <a:prstDash val="solid"/>
            <a:miter lim="800000"/>
            <a:headEnd len="sm" w="sm" type="none"/>
            <a:tailEnd len="sm" w="sm" type="none"/>
          </a:ln>
        </p:spPr>
      </p:cxnSp>
      <p:sp>
        <p:nvSpPr>
          <p:cNvPr id="518" name="Google Shape;518;p17"/>
          <p:cNvSpPr txBox="1"/>
          <p:nvPr/>
        </p:nvSpPr>
        <p:spPr>
          <a:xfrm>
            <a:off x="415636" y="514288"/>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Final Remarks</a:t>
            </a:r>
            <a:endParaRPr b="0" i="0" sz="2400" u="none" cap="none" strike="noStrike">
              <a:solidFill>
                <a:srgbClr val="000000"/>
              </a:solidFill>
              <a:latin typeface="Arial"/>
              <a:ea typeface="Arial"/>
              <a:cs typeface="Arial"/>
              <a:sym typeface="Arial"/>
            </a:endParaRPr>
          </a:p>
        </p:txBody>
      </p:sp>
      <p:pic>
        <p:nvPicPr>
          <p:cNvPr descr="A picture containing qr code&#10;&#10;Description automatically generated" id="519" name="Google Shape;519;p17"/>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520" name="Google Shape;520;p17"/>
          <p:cNvSpPr txBox="1"/>
          <p:nvPr/>
        </p:nvSpPr>
        <p:spPr>
          <a:xfrm>
            <a:off x="415635" y="1352531"/>
            <a:ext cx="11412187" cy="4715037"/>
          </a:xfrm>
          <a:prstGeom prst="rect">
            <a:avLst/>
          </a:prstGeom>
          <a:noFill/>
          <a:ln>
            <a:noFill/>
          </a:ln>
        </p:spPr>
        <p:txBody>
          <a:bodyPr anchorCtr="0" anchor="t" bIns="68575" lIns="68575" spcFirstLastPara="1" rIns="68575" wrap="square" tIns="68575">
            <a:noAutofit/>
          </a:bodyPr>
          <a:lstStyle/>
          <a:p>
            <a:pPr indent="-317500" lvl="0" marL="457200" marR="0" rtl="0" algn="l">
              <a:lnSpc>
                <a:spcPct val="100000"/>
              </a:lnSpc>
              <a:spcBef>
                <a:spcPts val="0"/>
              </a:spcBef>
              <a:spcAft>
                <a:spcPts val="0"/>
              </a:spcAft>
              <a:buClr>
                <a:srgbClr val="000000"/>
              </a:buClr>
              <a:buSzPts val="1400"/>
              <a:buFont typeface="Helvetica Neue"/>
              <a:buChar char="●"/>
            </a:pPr>
            <a:r>
              <a:rPr b="1" i="0" lang="en-US" sz="1800" u="none" cap="none" strike="noStrike">
                <a:solidFill>
                  <a:srgbClr val="000000"/>
                </a:solidFill>
                <a:latin typeface="Arial"/>
                <a:ea typeface="Arial"/>
                <a:cs typeface="Arial"/>
                <a:sym typeface="Arial"/>
              </a:rPr>
              <a:t>Summary...</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60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We conducted a detailed literature review across relevant industries and reported actionable insights and recommendations for next steps. We summarized our findings in a brief synopsis and compiled our paper-by-paper summaries.</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60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We developed a conceptual framework for establishing causal relationships between immersion, study designer empathy, and patient experience, leveraging previously reported study designs and novel ideas generated internally.</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60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Building on our conceptual model, we developed a detailed logical model comprised of a patient experience survey, study designer empathy survey, and study designer accommodation survey. Metrics for quantification were developed.</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600"/>
              </a:spcBef>
              <a:spcAft>
                <a:spcPts val="0"/>
              </a:spcAft>
              <a:buClr>
                <a:srgbClr val="000000"/>
              </a:buClr>
              <a:buSzPts val="1400"/>
              <a:buFont typeface="Helvetica Neue"/>
              <a:buChar char="●"/>
            </a:pPr>
            <a:r>
              <a:rPr b="0" i="0" lang="en-US" sz="1800" u="none" cap="none" strike="noStrike">
                <a:solidFill>
                  <a:srgbClr val="000000"/>
                </a:solidFill>
                <a:latin typeface="Arial"/>
                <a:ea typeface="Arial"/>
                <a:cs typeface="Arial"/>
                <a:sym typeface="Arial"/>
              </a:rPr>
              <a:t>An Rshiny app was developed for survey collection and automatic data analyses. This allows for streamlined results generation once survey data is collected. Data was strategically simulated for demonstration purposes.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600"/>
              </a:spcBef>
              <a:spcAft>
                <a:spcPts val="600"/>
              </a:spcAft>
              <a:buClr>
                <a:srgbClr val="000000"/>
              </a:buClr>
              <a:buSzPts val="1400"/>
              <a:buFont typeface="Helvetica Neue"/>
              <a:buChar char="●"/>
            </a:pPr>
            <a:r>
              <a:rPr b="1" i="0" lang="en-US" sz="1800" u="none" cap="none" strike="noStrike">
                <a:solidFill>
                  <a:srgbClr val="000000"/>
                </a:solidFill>
                <a:latin typeface="Arial"/>
                <a:ea typeface="Arial"/>
                <a:cs typeface="Arial"/>
                <a:sym typeface="Arial"/>
              </a:rPr>
              <a:t>We enjoyed and learned from our collaboration on this project and hope that the work delivered is actionable, interesting, and beneficial to your team!</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18"/>
          <p:cNvSpPr/>
          <p:nvPr/>
        </p:nvSpPr>
        <p:spPr>
          <a:xfrm>
            <a:off x="0" y="0"/>
            <a:ext cx="12192000" cy="1531917"/>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526" name="Google Shape;526;p18"/>
          <p:cNvSpPr txBox="1"/>
          <p:nvPr/>
        </p:nvSpPr>
        <p:spPr>
          <a:xfrm>
            <a:off x="478972" y="442792"/>
            <a:ext cx="7951044" cy="5847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rgbClr val="000000"/>
                </a:solidFill>
                <a:latin typeface="Arial"/>
                <a:ea typeface="Arial"/>
                <a:cs typeface="Arial"/>
                <a:sym typeface="Arial"/>
              </a:rPr>
              <a:t>Discussion &amp; Next Steps</a:t>
            </a:r>
            <a:endParaRPr b="1" i="0" sz="2000" u="none" cap="none" strike="noStrike">
              <a:solidFill>
                <a:srgbClr val="000000"/>
              </a:solidFill>
              <a:latin typeface="Arial"/>
              <a:ea typeface="Arial"/>
              <a:cs typeface="Arial"/>
              <a:sym typeface="Arial"/>
            </a:endParaRPr>
          </a:p>
        </p:txBody>
      </p:sp>
      <p:sp>
        <p:nvSpPr>
          <p:cNvPr id="527" name="Google Shape;527;p18"/>
          <p:cNvSpPr txBox="1"/>
          <p:nvPr>
            <p:ph idx="12" type="sldNum"/>
          </p:nvPr>
        </p:nvSpPr>
        <p:spPr>
          <a:xfrm>
            <a:off x="11296611" y="6217623"/>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FFFFFF"/>
              </a:buClr>
              <a:buSzPts val="1200"/>
              <a:buFont typeface="Calibri"/>
              <a:buNone/>
            </a:pPr>
            <a:fld id="{00000000-1234-1234-1234-123412341234}" type="slidenum">
              <a:rPr b="0" i="0" lang="en-US" sz="1200" u="none" cap="none" strike="noStrike">
                <a:solidFill>
                  <a:srgbClr val="FFFFFF"/>
                </a:solidFill>
                <a:latin typeface="Calibri"/>
                <a:ea typeface="Calibri"/>
                <a:cs typeface="Calibri"/>
                <a:sym typeface="Calibri"/>
              </a:rPr>
              <a:t>‹#›</a:t>
            </a:fld>
            <a:endParaRPr b="0" i="0" sz="1200" u="none" cap="none" strike="noStrike">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
          <p:cNvSpPr/>
          <p:nvPr/>
        </p:nvSpPr>
        <p:spPr>
          <a:xfrm>
            <a:off x="0" y="0"/>
            <a:ext cx="12192000" cy="1531917"/>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52" name="Google Shape;252;p2"/>
          <p:cNvSpPr txBox="1"/>
          <p:nvPr/>
        </p:nvSpPr>
        <p:spPr>
          <a:xfrm>
            <a:off x="478972" y="442792"/>
            <a:ext cx="1867819"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US" sz="3600" u="none" cap="none" strike="noStrike">
                <a:solidFill>
                  <a:srgbClr val="000000"/>
                </a:solidFill>
                <a:latin typeface="Arial"/>
                <a:ea typeface="Arial"/>
                <a:cs typeface="Arial"/>
                <a:sym typeface="Arial"/>
              </a:rPr>
              <a:t>Agenda</a:t>
            </a:r>
            <a:endParaRPr b="1" i="0" sz="2400" u="none" cap="none" strike="noStrike">
              <a:solidFill>
                <a:srgbClr val="000000"/>
              </a:solidFill>
              <a:latin typeface="Arial"/>
              <a:ea typeface="Arial"/>
              <a:cs typeface="Arial"/>
              <a:sym typeface="Arial"/>
            </a:endParaRPr>
          </a:p>
        </p:txBody>
      </p:sp>
      <p:sp>
        <p:nvSpPr>
          <p:cNvPr id="253" name="Google Shape;253;p2"/>
          <p:cNvSpPr/>
          <p:nvPr/>
        </p:nvSpPr>
        <p:spPr>
          <a:xfrm>
            <a:off x="478972" y="1877716"/>
            <a:ext cx="11386457" cy="444737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FFFFFF"/>
                </a:solidFill>
                <a:latin typeface="Helvetica Neue"/>
                <a:ea typeface="Helvetica Neue"/>
                <a:cs typeface="Helvetica Neue"/>
                <a:sym typeface="Helvetica Neue"/>
              </a:rPr>
              <a:t>BACKGROUND</a:t>
            </a:r>
            <a:endParaRPr b="0" i="0" sz="2400" u="none" cap="none" strike="noStrike">
              <a:solidFill>
                <a:srgbClr val="FFFFFF"/>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FFFF"/>
                </a:solidFill>
                <a:latin typeface="Helvetica Neue"/>
                <a:ea typeface="Helvetica Neue"/>
                <a:cs typeface="Helvetica Neue"/>
                <a:sym typeface="Helvetica Neue"/>
              </a:rPr>
              <a:t>Brief overview of goals and motivations behind the project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67"/>
              </a:spcBef>
              <a:spcAft>
                <a:spcPts val="0"/>
              </a:spcAft>
              <a:buClr>
                <a:srgbClr val="000000"/>
              </a:buClr>
              <a:buSzPts val="1100"/>
              <a:buFont typeface="Arial"/>
              <a:buNone/>
            </a:pPr>
            <a:r>
              <a:t/>
            </a:r>
            <a:endParaRPr b="0" i="0" sz="1100" u="none" cap="none" strike="noStrike">
              <a:solidFill>
                <a:srgbClr val="FFFFFF"/>
              </a:solidFill>
              <a:latin typeface="Calibri"/>
              <a:ea typeface="Calibri"/>
              <a:cs typeface="Calibri"/>
              <a:sym typeface="Calibri"/>
            </a:endParaRPr>
          </a:p>
          <a:p>
            <a:pPr indent="0" lvl="0" marL="0" marR="0" rtl="0" algn="l">
              <a:lnSpc>
                <a:spcPct val="100000"/>
              </a:lnSpc>
              <a:spcBef>
                <a:spcPts val="1067"/>
              </a:spcBef>
              <a:spcAft>
                <a:spcPts val="0"/>
              </a:spcAft>
              <a:buClr>
                <a:srgbClr val="000000"/>
              </a:buClr>
              <a:buSzPts val="2800"/>
              <a:buFont typeface="Arial"/>
              <a:buNone/>
            </a:pPr>
            <a:r>
              <a:rPr b="1" i="0" lang="en-US" sz="2800" u="none" cap="none" strike="noStrike">
                <a:solidFill>
                  <a:srgbClr val="FFFFFF"/>
                </a:solidFill>
                <a:latin typeface="Helvetica Neue"/>
                <a:ea typeface="Helvetica Neue"/>
                <a:cs typeface="Helvetica Neue"/>
                <a:sym typeface="Helvetica Neue"/>
              </a:rPr>
              <a:t>SUMMARY OF WORK</a:t>
            </a:r>
            <a:endParaRPr b="0" i="0" sz="2400" u="none" cap="none" strike="noStrike">
              <a:solidFill>
                <a:srgbClr val="FFFFFF"/>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FFFF"/>
                </a:solidFill>
                <a:latin typeface="Helvetica Neue"/>
                <a:ea typeface="Helvetica Neue"/>
                <a:cs typeface="Helvetica Neue"/>
                <a:sym typeface="Helvetica Neue"/>
              </a:rPr>
              <a:t>A high-level overview of all the work accomplished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67"/>
              </a:spcBef>
              <a:spcAft>
                <a:spcPts val="0"/>
              </a:spcAft>
              <a:buClr>
                <a:srgbClr val="000000"/>
              </a:buClr>
              <a:buSzPts val="1100"/>
              <a:buFont typeface="Arial"/>
              <a:buNone/>
            </a:pPr>
            <a:r>
              <a:t/>
            </a:r>
            <a:endParaRPr b="0" i="0" sz="1100" u="none" cap="none" strike="noStrike">
              <a:solidFill>
                <a:srgbClr val="FFFFFF"/>
              </a:solidFill>
              <a:latin typeface="Calibri"/>
              <a:ea typeface="Calibri"/>
              <a:cs typeface="Calibri"/>
              <a:sym typeface="Calibri"/>
            </a:endParaRPr>
          </a:p>
          <a:p>
            <a:pPr indent="0" lvl="0" marL="0" marR="0" rtl="0" algn="l">
              <a:lnSpc>
                <a:spcPct val="100000"/>
              </a:lnSpc>
              <a:spcBef>
                <a:spcPts val="1067"/>
              </a:spcBef>
              <a:spcAft>
                <a:spcPts val="0"/>
              </a:spcAft>
              <a:buClr>
                <a:srgbClr val="000000"/>
              </a:buClr>
              <a:buSzPts val="2800"/>
              <a:buFont typeface="Arial"/>
              <a:buNone/>
            </a:pPr>
            <a:r>
              <a:rPr b="1" i="0" lang="en-US" sz="2800" u="none" cap="none" strike="noStrike">
                <a:solidFill>
                  <a:srgbClr val="FFFFFF"/>
                </a:solidFill>
                <a:latin typeface="Helvetica Neue"/>
                <a:ea typeface="Helvetica Neue"/>
                <a:cs typeface="Helvetica Neue"/>
                <a:sym typeface="Helvetica Neue"/>
              </a:rPr>
              <a:t>PHYSICAL MODEL WALKTHROUGH</a:t>
            </a:r>
            <a:endParaRPr b="0" i="0" sz="2400" u="none" cap="none" strike="noStrike">
              <a:solidFill>
                <a:srgbClr val="FFFFFF"/>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FFFF"/>
                </a:solidFill>
                <a:latin typeface="Helvetica Neue"/>
                <a:ea typeface="Helvetica Neue"/>
                <a:cs typeface="Helvetica Neue"/>
                <a:sym typeface="Helvetica Neue"/>
              </a:rPr>
              <a:t>An Rshiny app for survey collection, streamlined analyses, and automatic insights generation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67"/>
              </a:spcBef>
              <a:spcAft>
                <a:spcPts val="0"/>
              </a:spcAft>
              <a:buClr>
                <a:srgbClr val="000000"/>
              </a:buClr>
              <a:buSzPts val="1100"/>
              <a:buFont typeface="Arial"/>
              <a:buNone/>
            </a:pPr>
            <a:r>
              <a:t/>
            </a:r>
            <a:endParaRPr b="0" i="0" sz="1100" u="none" cap="none" strike="noStrike">
              <a:solidFill>
                <a:srgbClr val="FFFFFF"/>
              </a:solidFill>
              <a:latin typeface="Calibri"/>
              <a:ea typeface="Calibri"/>
              <a:cs typeface="Calibri"/>
              <a:sym typeface="Calibri"/>
            </a:endParaRPr>
          </a:p>
          <a:p>
            <a:pPr indent="0" lvl="0" marL="0" marR="0" rtl="0" algn="l">
              <a:lnSpc>
                <a:spcPct val="100000"/>
              </a:lnSpc>
              <a:spcBef>
                <a:spcPts val="1067"/>
              </a:spcBef>
              <a:spcAft>
                <a:spcPts val="0"/>
              </a:spcAft>
              <a:buClr>
                <a:srgbClr val="000000"/>
              </a:buClr>
              <a:buSzPts val="2800"/>
              <a:buFont typeface="Arial"/>
              <a:buNone/>
            </a:pPr>
            <a:r>
              <a:rPr b="1" i="0" lang="en-US" sz="2800" u="none" cap="none" strike="noStrike">
                <a:solidFill>
                  <a:srgbClr val="FFFFFF"/>
                </a:solidFill>
                <a:latin typeface="Helvetica Neue"/>
                <a:ea typeface="Helvetica Neue"/>
                <a:cs typeface="Helvetica Neue"/>
                <a:sym typeface="Helvetica Neue"/>
              </a:rPr>
              <a:t>FUTURE DIRECTIONS</a:t>
            </a:r>
            <a:endParaRPr b="0" i="0" sz="2400" u="none" cap="none" strike="noStrike">
              <a:solidFill>
                <a:srgbClr val="FFFFFF"/>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FFFF"/>
                </a:solidFill>
                <a:latin typeface="Helvetica Neue"/>
                <a:ea typeface="Helvetica Neue"/>
                <a:cs typeface="Helvetica Neue"/>
                <a:sym typeface="Helvetica Neue"/>
              </a:rPr>
              <a:t>Possible next steps and discussion</a:t>
            </a:r>
            <a:endParaRPr b="0" i="0" sz="2000" u="none" cap="none" strike="noStrike">
              <a:solidFill>
                <a:srgbClr val="FFFFFF"/>
              </a:solidFill>
              <a:latin typeface="Calibri"/>
              <a:ea typeface="Calibri"/>
              <a:cs typeface="Calibri"/>
              <a:sym typeface="Calibri"/>
            </a:endParaRPr>
          </a:p>
        </p:txBody>
      </p:sp>
      <p:sp>
        <p:nvSpPr>
          <p:cNvPr id="254" name="Google Shape;254;p2"/>
          <p:cNvSpPr txBox="1"/>
          <p:nvPr>
            <p:ph idx="12" type="sldNum"/>
          </p:nvPr>
        </p:nvSpPr>
        <p:spPr>
          <a:xfrm>
            <a:off x="11296611" y="6217623"/>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FFFFFF"/>
              </a:buClr>
              <a:buSzPts val="1200"/>
              <a:buFont typeface="Calibri"/>
              <a:buNone/>
            </a:pPr>
            <a:fld id="{00000000-1234-1234-1234-123412341234}" type="slidenum">
              <a:rPr b="0" i="0" lang="en-US" sz="1200" u="none" cap="none" strike="noStrike">
                <a:solidFill>
                  <a:srgbClr val="FFFFFF"/>
                </a:solidFill>
                <a:latin typeface="Calibri"/>
                <a:ea typeface="Calibri"/>
                <a:cs typeface="Calibri"/>
                <a:sym typeface="Calibri"/>
              </a:rPr>
              <a:t>‹#›</a:t>
            </a:fld>
            <a:endParaRPr b="0" i="0" sz="1200" u="none" cap="none" strike="noStrike">
              <a:solidFill>
                <a:srgbClr val="FFFFFF"/>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9" name="Shape 259"/>
        <p:cNvGrpSpPr/>
        <p:nvPr/>
      </p:nvGrpSpPr>
      <p:grpSpPr>
        <a:xfrm>
          <a:off x="0" y="0"/>
          <a:ext cx="0" cy="0"/>
          <a:chOff x="0" y="0"/>
          <a:chExt cx="0" cy="0"/>
        </a:xfrm>
      </p:grpSpPr>
      <p:sp>
        <p:nvSpPr>
          <p:cNvPr id="260" name="Google Shape;260;p3"/>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261" name="Google Shape;261;p3"/>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262" name="Google Shape;262;p3"/>
          <p:cNvCxnSpPr/>
          <p:nvPr/>
        </p:nvCxnSpPr>
        <p:spPr>
          <a:xfrm>
            <a:off x="415636" y="1090551"/>
            <a:ext cx="6582064" cy="0"/>
          </a:xfrm>
          <a:prstGeom prst="straightConnector1">
            <a:avLst/>
          </a:prstGeom>
          <a:noFill/>
          <a:ln cap="flat" cmpd="sng" w="28575">
            <a:solidFill>
              <a:schemeClr val="dk1"/>
            </a:solidFill>
            <a:prstDash val="solid"/>
            <a:miter lim="800000"/>
            <a:headEnd len="sm" w="sm" type="none"/>
            <a:tailEnd len="sm" w="sm" type="none"/>
          </a:ln>
        </p:spPr>
      </p:cxnSp>
      <p:sp>
        <p:nvSpPr>
          <p:cNvPr id="263" name="Google Shape;263;p3"/>
          <p:cNvSpPr txBox="1"/>
          <p:nvPr/>
        </p:nvSpPr>
        <p:spPr>
          <a:xfrm>
            <a:off x="415635" y="49745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Goals and Motivation</a:t>
            </a:r>
            <a:endParaRPr b="0" i="0" sz="2400" u="none" cap="none" strike="noStrike">
              <a:solidFill>
                <a:srgbClr val="000000"/>
              </a:solidFill>
              <a:latin typeface="Arial"/>
              <a:ea typeface="Arial"/>
              <a:cs typeface="Arial"/>
              <a:sym typeface="Arial"/>
            </a:endParaRPr>
          </a:p>
        </p:txBody>
      </p:sp>
      <p:sp>
        <p:nvSpPr>
          <p:cNvPr id="264" name="Google Shape;264;p3"/>
          <p:cNvSpPr txBox="1"/>
          <p:nvPr/>
        </p:nvSpPr>
        <p:spPr>
          <a:xfrm>
            <a:off x="415635" y="1352099"/>
            <a:ext cx="6582065" cy="4715037"/>
          </a:xfrm>
          <a:prstGeom prst="rect">
            <a:avLst/>
          </a:prstGeom>
          <a:noFill/>
          <a:ln>
            <a:noFill/>
          </a:ln>
        </p:spPr>
        <p:txBody>
          <a:bodyPr anchorCtr="0" anchor="t" bIns="68575" lIns="68575" spcFirstLastPara="1" rIns="68575" wrap="square" tIns="68575">
            <a:noAutofit/>
          </a:bodyPr>
          <a:lstStyle/>
          <a:p>
            <a:pPr indent="-317500" lvl="0" marL="457200" marR="0" rtl="0" algn="l">
              <a:lnSpc>
                <a:spcPct val="100000"/>
              </a:lnSpc>
              <a:spcBef>
                <a:spcPts val="0"/>
              </a:spcBef>
              <a:spcAft>
                <a:spcPts val="0"/>
              </a:spcAft>
              <a:buClr>
                <a:srgbClr val="000000"/>
              </a:buClr>
              <a:buSzPts val="1400"/>
              <a:buFont typeface="Helvetica Neue"/>
              <a:buChar char="●"/>
            </a:pPr>
            <a:r>
              <a:rPr b="0" i="0" lang="en-US" sz="2000" u="none" cap="none" strike="noStrike">
                <a:solidFill>
                  <a:srgbClr val="000000"/>
                </a:solidFill>
                <a:latin typeface="Arial"/>
                <a:ea typeface="Arial"/>
                <a:cs typeface="Arial"/>
                <a:sym typeface="Arial"/>
              </a:rPr>
              <a:t>Prior evidence suggests that an immersive experience increases empathy and understanding of a patient’s experience during illness.</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0"/>
              </a:spcAft>
              <a:buClr>
                <a:srgbClr val="000000"/>
              </a:buClr>
              <a:buSzPts val="1400"/>
              <a:buFont typeface="Helvetica Neue"/>
              <a:buChar char="●"/>
            </a:pPr>
            <a:r>
              <a:rPr b="0" i="0" lang="en-US" sz="2000" u="none" cap="none" strike="noStrike">
                <a:solidFill>
                  <a:srgbClr val="000000"/>
                </a:solidFill>
                <a:latin typeface="Arial"/>
                <a:ea typeface="Arial"/>
                <a:cs typeface="Arial"/>
                <a:sym typeface="Arial"/>
              </a:rPr>
              <a:t>Studies have also shown a positive correlation between patient experience and patient outcome, warranting an exploration into how empathy can improve patient experience through improved study design.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0"/>
              </a:spcAft>
              <a:buClr>
                <a:srgbClr val="000000"/>
              </a:buClr>
              <a:buSzPts val="1400"/>
              <a:buFont typeface="Helvetica Neue"/>
              <a:buChar char="●"/>
            </a:pPr>
            <a:r>
              <a:rPr b="0" i="0" lang="en-US" sz="2000" u="none" cap="none" strike="noStrike">
                <a:solidFill>
                  <a:srgbClr val="000000"/>
                </a:solidFill>
                <a:latin typeface="Arial"/>
                <a:ea typeface="Arial"/>
                <a:cs typeface="Arial"/>
                <a:sym typeface="Arial"/>
              </a:rPr>
              <a:t>Our goal is to provide support for Roche’s “Through your eyes” initiative using insights from existing literature, with a particular focus on BRCA.</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1200"/>
              </a:spcBef>
              <a:spcAft>
                <a:spcPts val="0"/>
              </a:spcAft>
              <a:buClr>
                <a:srgbClr val="000000"/>
              </a:buClr>
              <a:buSzPts val="1400"/>
              <a:buFont typeface="Helvetica Neue"/>
              <a:buChar char="●"/>
            </a:pPr>
            <a:r>
              <a:rPr b="0" i="0" lang="en-US" sz="2000" u="none" cap="none" strike="noStrike">
                <a:solidFill>
                  <a:srgbClr val="000000"/>
                </a:solidFill>
                <a:latin typeface="Arial"/>
                <a:ea typeface="Arial"/>
                <a:cs typeface="Arial"/>
                <a:sym typeface="Arial"/>
              </a:rPr>
              <a:t>Three model structure...</a:t>
            </a:r>
            <a:endParaRPr b="0" i="0" sz="1400" u="none" cap="none" strike="noStrike">
              <a:solidFill>
                <a:srgbClr val="000000"/>
              </a:solidFill>
              <a:latin typeface="Arial"/>
              <a:ea typeface="Arial"/>
              <a:cs typeface="Arial"/>
              <a:sym typeface="Arial"/>
            </a:endParaRPr>
          </a:p>
          <a:p>
            <a:pPr indent="-228600" lvl="0" marL="457200" marR="0" rtl="0" algn="l">
              <a:lnSpc>
                <a:spcPct val="100000"/>
              </a:lnSpc>
              <a:spcBef>
                <a:spcPts val="1200"/>
              </a:spcBef>
              <a:spcAft>
                <a:spcPts val="0"/>
              </a:spcAft>
              <a:buClr>
                <a:srgbClr val="000000"/>
              </a:buClr>
              <a:buSzPts val="1400"/>
              <a:buFont typeface="Helvetica Neue"/>
              <a:buNone/>
            </a:pPr>
            <a:r>
              <a:t/>
            </a:r>
            <a:endParaRPr b="0" i="0" sz="2000" u="none" cap="none" strike="noStrike">
              <a:solidFill>
                <a:srgbClr val="000000"/>
              </a:solidFill>
              <a:latin typeface="Arial"/>
              <a:ea typeface="Arial"/>
              <a:cs typeface="Arial"/>
              <a:sym typeface="Arial"/>
            </a:endParaRPr>
          </a:p>
          <a:p>
            <a:pPr indent="-228600" lvl="0" marL="457200" marR="0" rtl="0" algn="l">
              <a:lnSpc>
                <a:spcPct val="100000"/>
              </a:lnSpc>
              <a:spcBef>
                <a:spcPts val="1200"/>
              </a:spcBef>
              <a:spcAft>
                <a:spcPts val="1200"/>
              </a:spcAft>
              <a:buClr>
                <a:srgbClr val="000000"/>
              </a:buClr>
              <a:buSzPts val="1400"/>
              <a:buFont typeface="Helvetica Neue"/>
              <a:buNone/>
            </a:pPr>
            <a:r>
              <a:t/>
            </a:r>
            <a:endParaRPr b="0" i="0" sz="2000" u="none" cap="none" strike="noStrike">
              <a:solidFill>
                <a:srgbClr val="000000"/>
              </a:solidFill>
              <a:latin typeface="Arial"/>
              <a:ea typeface="Arial"/>
              <a:cs typeface="Arial"/>
              <a:sym typeface="Arial"/>
            </a:endParaRPr>
          </a:p>
        </p:txBody>
      </p:sp>
      <p:grpSp>
        <p:nvGrpSpPr>
          <p:cNvPr id="265" name="Google Shape;265;p3"/>
          <p:cNvGrpSpPr/>
          <p:nvPr/>
        </p:nvGrpSpPr>
        <p:grpSpPr>
          <a:xfrm>
            <a:off x="7466086" y="340894"/>
            <a:ext cx="4334163" cy="5726088"/>
            <a:chOff x="1" y="155"/>
            <a:chExt cx="4334163" cy="5726088"/>
          </a:xfrm>
        </p:grpSpPr>
        <p:sp>
          <p:nvSpPr>
            <p:cNvPr id="266" name="Google Shape;266;p3"/>
            <p:cNvSpPr/>
            <p:nvPr/>
          </p:nvSpPr>
          <p:spPr>
            <a:xfrm rot="5400000">
              <a:off x="-307412" y="307568"/>
              <a:ext cx="2049416" cy="1434591"/>
            </a:xfrm>
            <a:prstGeom prst="chevron">
              <a:avLst>
                <a:gd fmla="val 50000" name="adj"/>
              </a:avLst>
            </a:prstGeom>
            <a:solidFill>
              <a:srgbClr val="00085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
            <p:cNvSpPr txBox="1"/>
            <p:nvPr/>
          </p:nvSpPr>
          <p:spPr>
            <a:xfrm>
              <a:off x="1" y="717452"/>
              <a:ext cx="1434591" cy="614825"/>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rgbClr val="FFFFFF"/>
                </a:buClr>
                <a:buSzPts val="1600"/>
                <a:buFont typeface="Helvetica Neue"/>
                <a:buNone/>
              </a:pPr>
              <a:r>
                <a:rPr b="1" i="0" lang="en-US" sz="1600" u="none" cap="none" strike="noStrike">
                  <a:solidFill>
                    <a:srgbClr val="FFFFFF"/>
                  </a:solidFill>
                  <a:latin typeface="Arial"/>
                  <a:ea typeface="Arial"/>
                  <a:cs typeface="Arial"/>
                  <a:sym typeface="Arial"/>
                </a:rPr>
                <a:t>Conceptual Model</a:t>
              </a:r>
              <a:endParaRPr b="0" i="0" sz="1400" u="none" cap="none" strike="noStrike">
                <a:solidFill>
                  <a:srgbClr val="000000"/>
                </a:solidFill>
                <a:latin typeface="Arial"/>
                <a:ea typeface="Arial"/>
                <a:cs typeface="Arial"/>
                <a:sym typeface="Arial"/>
              </a:endParaRPr>
            </a:p>
          </p:txBody>
        </p:sp>
        <p:sp>
          <p:nvSpPr>
            <p:cNvPr id="268" name="Google Shape;268;p3"/>
            <p:cNvSpPr/>
            <p:nvPr/>
          </p:nvSpPr>
          <p:spPr>
            <a:xfrm rot="5400000">
              <a:off x="2218317" y="-783569"/>
              <a:ext cx="1332120" cy="2899573"/>
            </a:xfrm>
            <a:prstGeom prst="round2SameRect">
              <a:avLst>
                <a:gd fmla="val 16667" name="adj1"/>
                <a:gd fmla="val 0" name="adj2"/>
              </a:avLst>
            </a:prstGeom>
            <a:solidFill>
              <a:schemeClr val="lt1">
                <a:alpha val="89019"/>
              </a:schemeClr>
            </a:solidFill>
            <a:ln cap="flat" cmpd="sng" w="12700">
              <a:solidFill>
                <a:srgbClr val="000858"/>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3"/>
            <p:cNvSpPr txBox="1"/>
            <p:nvPr/>
          </p:nvSpPr>
          <p:spPr>
            <a:xfrm>
              <a:off x="1434591" y="65186"/>
              <a:ext cx="2834544" cy="1202062"/>
            </a:xfrm>
            <a:prstGeom prst="rect">
              <a:avLst/>
            </a:prstGeom>
            <a:noFill/>
            <a:ln>
              <a:noFill/>
            </a:ln>
          </p:spPr>
          <p:txBody>
            <a:bodyPr anchorCtr="0" anchor="ctr" bIns="10150" lIns="113775" spcFirstLastPara="1" rIns="10150" wrap="square" tIns="10150">
              <a:noAutofit/>
            </a:bodyPr>
            <a:lstStyle/>
            <a:p>
              <a:pPr indent="0" lvl="1" marL="50800" marR="0" rtl="0" algn="l">
                <a:lnSpc>
                  <a:spcPct val="90000"/>
                </a:lnSpc>
                <a:spcBef>
                  <a:spcPts val="0"/>
                </a:spcBef>
                <a:spcAft>
                  <a:spcPts val="0"/>
                </a:spcAft>
                <a:buClr>
                  <a:srgbClr val="000000"/>
                </a:buClr>
                <a:buSzPts val="1600"/>
                <a:buFont typeface="Arial"/>
                <a:buNone/>
              </a:pPr>
              <a:r>
                <a:rPr b="0" i="0" lang="en-US" sz="1600" u="none" cap="none" strike="noStrike">
                  <a:solidFill>
                    <a:srgbClr val="000000"/>
                  </a:solidFill>
                  <a:latin typeface="Arial"/>
                  <a:ea typeface="Arial"/>
                  <a:cs typeface="Arial"/>
                  <a:sym typeface="Arial"/>
                </a:rPr>
                <a:t>Communicate the scope and general strategies that we will implement to address/tackle the goal. </a:t>
              </a:r>
              <a:endParaRPr b="0" i="0" sz="1600" u="none" cap="none" strike="noStrike">
                <a:solidFill>
                  <a:srgbClr val="FFFFFF"/>
                </a:solidFill>
                <a:latin typeface="Arial"/>
                <a:ea typeface="Arial"/>
                <a:cs typeface="Arial"/>
                <a:sym typeface="Arial"/>
              </a:endParaRPr>
            </a:p>
          </p:txBody>
        </p:sp>
        <p:sp>
          <p:nvSpPr>
            <p:cNvPr id="270" name="Google Shape;270;p3"/>
            <p:cNvSpPr/>
            <p:nvPr/>
          </p:nvSpPr>
          <p:spPr>
            <a:xfrm rot="5400000">
              <a:off x="-307412" y="2145904"/>
              <a:ext cx="2049416" cy="1434591"/>
            </a:xfrm>
            <a:prstGeom prst="chevron">
              <a:avLst>
                <a:gd fmla="val 50000" name="adj"/>
              </a:avLst>
            </a:prstGeom>
            <a:solidFill>
              <a:srgbClr val="3152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
            <p:cNvSpPr txBox="1"/>
            <p:nvPr/>
          </p:nvSpPr>
          <p:spPr>
            <a:xfrm>
              <a:off x="1" y="2555788"/>
              <a:ext cx="1434591" cy="614825"/>
            </a:xfrm>
            <a:prstGeom prst="rect">
              <a:avLst/>
            </a:prstGeom>
            <a:noFill/>
            <a:ln>
              <a:noFill/>
            </a:ln>
          </p:spPr>
          <p:txBody>
            <a:bodyPr anchorCtr="0" anchor="ctr" bIns="11425" lIns="11425" spcFirstLastPara="1" rIns="11425" wrap="square" tIns="11425">
              <a:noAutofit/>
            </a:bodyPr>
            <a:lstStyle/>
            <a:p>
              <a:pPr indent="0" lvl="0" marL="0" marR="0" rtl="0" algn="ctr">
                <a:lnSpc>
                  <a:spcPct val="90000"/>
                </a:lnSpc>
                <a:spcBef>
                  <a:spcPts val="0"/>
                </a:spcBef>
                <a:spcAft>
                  <a:spcPts val="0"/>
                </a:spcAft>
                <a:buClr>
                  <a:srgbClr val="FFFFFF"/>
                </a:buClr>
                <a:buSzPts val="1800"/>
                <a:buFont typeface="Helvetica Neue"/>
                <a:buNone/>
              </a:pPr>
              <a:r>
                <a:rPr b="1" i="0" lang="en-US" sz="1800" u="none" cap="none" strike="noStrike">
                  <a:solidFill>
                    <a:srgbClr val="FFFFFF"/>
                  </a:solidFill>
                  <a:latin typeface="Arial"/>
                  <a:ea typeface="Arial"/>
                  <a:cs typeface="Arial"/>
                  <a:sym typeface="Arial"/>
                </a:rPr>
                <a:t>Logical Model</a:t>
              </a:r>
              <a:endParaRPr b="0" i="0" sz="1400" u="none" cap="none" strike="noStrike">
                <a:solidFill>
                  <a:srgbClr val="000000"/>
                </a:solidFill>
                <a:latin typeface="Arial"/>
                <a:ea typeface="Arial"/>
                <a:cs typeface="Arial"/>
                <a:sym typeface="Arial"/>
              </a:endParaRPr>
            </a:p>
          </p:txBody>
        </p:sp>
        <p:sp>
          <p:nvSpPr>
            <p:cNvPr id="272" name="Google Shape;272;p3"/>
            <p:cNvSpPr/>
            <p:nvPr/>
          </p:nvSpPr>
          <p:spPr>
            <a:xfrm rot="5400000">
              <a:off x="2218317" y="1054765"/>
              <a:ext cx="1332120" cy="2899573"/>
            </a:xfrm>
            <a:prstGeom prst="round2SameRect">
              <a:avLst>
                <a:gd fmla="val 16667" name="adj1"/>
                <a:gd fmla="val 0" name="adj2"/>
              </a:avLst>
            </a:prstGeom>
            <a:solidFill>
              <a:schemeClr val="lt1">
                <a:alpha val="89019"/>
              </a:schemeClr>
            </a:solidFill>
            <a:ln cap="flat" cmpd="sng" w="12700">
              <a:solidFill>
                <a:srgbClr val="315287"/>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
            <p:cNvSpPr txBox="1"/>
            <p:nvPr/>
          </p:nvSpPr>
          <p:spPr>
            <a:xfrm>
              <a:off x="1434591" y="1903521"/>
              <a:ext cx="2834544" cy="1202062"/>
            </a:xfrm>
            <a:prstGeom prst="rect">
              <a:avLst/>
            </a:prstGeom>
            <a:noFill/>
            <a:ln>
              <a:noFill/>
            </a:ln>
          </p:spPr>
          <p:txBody>
            <a:bodyPr anchorCtr="0" anchor="ctr" bIns="10150" lIns="113775" spcFirstLastPara="1" rIns="10150" wrap="square" tIns="10150">
              <a:noAutofit/>
            </a:bodyPr>
            <a:lstStyle/>
            <a:p>
              <a:pPr indent="0" lvl="1" marL="0" marR="0" rtl="0" algn="l">
                <a:lnSpc>
                  <a:spcPct val="90000"/>
                </a:lnSpc>
                <a:spcBef>
                  <a:spcPts val="0"/>
                </a:spcBef>
                <a:spcAft>
                  <a:spcPts val="0"/>
                </a:spcAft>
                <a:buClr>
                  <a:srgbClr val="000000"/>
                </a:buClr>
                <a:buSzPts val="1600"/>
                <a:buFont typeface="Helvetica Neue"/>
                <a:buNone/>
              </a:pPr>
              <a:r>
                <a:rPr b="0" i="0" lang="en-US" sz="1600" u="none" cap="none" strike="noStrike">
                  <a:solidFill>
                    <a:srgbClr val="000000"/>
                  </a:solidFill>
                  <a:latin typeface="Arial"/>
                  <a:ea typeface="Arial"/>
                  <a:cs typeface="Arial"/>
                  <a:sym typeface="Arial"/>
                </a:rPr>
                <a:t>Detail and clarification of the conceptual model. What and how can everything be measured (define metrics).</a:t>
              </a:r>
              <a:endParaRPr b="0" i="0" sz="1600" u="none" cap="none" strike="noStrike">
                <a:solidFill>
                  <a:srgbClr val="FFFFFF"/>
                </a:solidFill>
                <a:latin typeface="Arial"/>
                <a:ea typeface="Arial"/>
                <a:cs typeface="Arial"/>
                <a:sym typeface="Arial"/>
              </a:endParaRPr>
            </a:p>
          </p:txBody>
        </p:sp>
        <p:sp>
          <p:nvSpPr>
            <p:cNvPr id="274" name="Google Shape;274;p3"/>
            <p:cNvSpPr/>
            <p:nvPr/>
          </p:nvSpPr>
          <p:spPr>
            <a:xfrm rot="5400000">
              <a:off x="-307412" y="3984240"/>
              <a:ext cx="2049416" cy="1434591"/>
            </a:xfrm>
            <a:prstGeom prst="chevron">
              <a:avLst>
                <a:gd fmla="val 50000" name="adj"/>
              </a:avLst>
            </a:prstGeom>
            <a:solidFill>
              <a:srgbClr val="9B9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
            <p:cNvSpPr txBox="1"/>
            <p:nvPr/>
          </p:nvSpPr>
          <p:spPr>
            <a:xfrm>
              <a:off x="1" y="4394124"/>
              <a:ext cx="1434591" cy="614825"/>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rgbClr val="FFFFFF"/>
                </a:buClr>
                <a:buSzPts val="1600"/>
                <a:buFont typeface="Helvetica Neue"/>
                <a:buNone/>
              </a:pPr>
              <a:r>
                <a:rPr b="1" i="0" lang="en-US" sz="1600" u="none" cap="none" strike="noStrike">
                  <a:solidFill>
                    <a:srgbClr val="FFFFFF"/>
                  </a:solidFill>
                  <a:latin typeface="Arial"/>
                  <a:ea typeface="Arial"/>
                  <a:cs typeface="Arial"/>
                  <a:sym typeface="Arial"/>
                </a:rPr>
                <a:t>Physical Model</a:t>
              </a:r>
              <a:endParaRPr b="0" i="0" sz="1400" u="none" cap="none" strike="noStrike">
                <a:solidFill>
                  <a:srgbClr val="000000"/>
                </a:solidFill>
                <a:latin typeface="Arial"/>
                <a:ea typeface="Arial"/>
                <a:cs typeface="Arial"/>
                <a:sym typeface="Arial"/>
              </a:endParaRPr>
            </a:p>
          </p:txBody>
        </p:sp>
        <p:sp>
          <p:nvSpPr>
            <p:cNvPr id="276" name="Google Shape;276;p3"/>
            <p:cNvSpPr/>
            <p:nvPr/>
          </p:nvSpPr>
          <p:spPr>
            <a:xfrm rot="5400000">
              <a:off x="2218317" y="2893101"/>
              <a:ext cx="1332120" cy="2899573"/>
            </a:xfrm>
            <a:prstGeom prst="round2SameRect">
              <a:avLst>
                <a:gd fmla="val 16667" name="adj1"/>
                <a:gd fmla="val 0" name="adj2"/>
              </a:avLst>
            </a:prstGeom>
            <a:solidFill>
              <a:schemeClr val="lt1">
                <a:alpha val="89019"/>
              </a:schemeClr>
            </a:solidFill>
            <a:ln cap="flat" cmpd="sng" w="12700">
              <a:solidFill>
                <a:srgbClr val="9B9B9B"/>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3"/>
            <p:cNvSpPr txBox="1"/>
            <p:nvPr/>
          </p:nvSpPr>
          <p:spPr>
            <a:xfrm>
              <a:off x="1434591" y="3741857"/>
              <a:ext cx="2834544" cy="1202062"/>
            </a:xfrm>
            <a:prstGeom prst="rect">
              <a:avLst/>
            </a:prstGeom>
            <a:noFill/>
            <a:ln>
              <a:noFill/>
            </a:ln>
          </p:spPr>
          <p:txBody>
            <a:bodyPr anchorCtr="0" anchor="ctr" bIns="10150" lIns="113775" spcFirstLastPara="1" rIns="10150" wrap="square" tIns="10150">
              <a:noAutofit/>
            </a:bodyPr>
            <a:lstStyle/>
            <a:p>
              <a:pPr indent="0" lvl="1" marL="0" marR="0" rtl="0" algn="l">
                <a:lnSpc>
                  <a:spcPct val="90000"/>
                </a:lnSpc>
                <a:spcBef>
                  <a:spcPts val="0"/>
                </a:spcBef>
                <a:spcAft>
                  <a:spcPts val="0"/>
                </a:spcAft>
                <a:buClr>
                  <a:srgbClr val="000000"/>
                </a:buClr>
                <a:buSzPts val="1600"/>
                <a:buFont typeface="Helvetica Neue"/>
                <a:buNone/>
              </a:pPr>
              <a:r>
                <a:rPr b="0" i="0" lang="en-US" sz="1600" u="none" cap="none" strike="noStrike">
                  <a:solidFill>
                    <a:srgbClr val="000000"/>
                  </a:solidFill>
                  <a:latin typeface="Arial"/>
                  <a:ea typeface="Arial"/>
                  <a:cs typeface="Arial"/>
                  <a:sym typeface="Arial"/>
                </a:rPr>
                <a:t>Full specification of data collection and analysis pipeline (technical implementation).</a:t>
              </a:r>
              <a:endParaRPr b="0" i="0" sz="1600" u="none" cap="none" strike="noStrike">
                <a:solidFill>
                  <a:srgbClr val="FFFFFF"/>
                </a:solidFill>
                <a:latin typeface="Arial"/>
                <a:ea typeface="Arial"/>
                <a:cs typeface="Arial"/>
                <a:sym typeface="Arial"/>
              </a:endParaRPr>
            </a:p>
          </p:txBody>
        </p:sp>
      </p:grpSp>
      <p:pic>
        <p:nvPicPr>
          <p:cNvPr descr="A picture containing qr code&#10;&#10;Description automatically generated" id="278" name="Google Shape;278;p3"/>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3" name="Shape 283"/>
        <p:cNvGrpSpPr/>
        <p:nvPr/>
      </p:nvGrpSpPr>
      <p:grpSpPr>
        <a:xfrm>
          <a:off x="0" y="0"/>
          <a:ext cx="0" cy="0"/>
          <a:chOff x="0" y="0"/>
          <a:chExt cx="0" cy="0"/>
        </a:xfrm>
      </p:grpSpPr>
      <p:sp>
        <p:nvSpPr>
          <p:cNvPr id="284" name="Google Shape;284;p4"/>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285" name="Google Shape;285;p4"/>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286" name="Google Shape;286;p4"/>
          <p:cNvCxnSpPr/>
          <p:nvPr/>
        </p:nvCxnSpPr>
        <p:spPr>
          <a:xfrm>
            <a:off x="276070" y="1081545"/>
            <a:ext cx="11639860" cy="0"/>
          </a:xfrm>
          <a:prstGeom prst="straightConnector1">
            <a:avLst/>
          </a:prstGeom>
          <a:noFill/>
          <a:ln cap="flat" cmpd="sng" w="28575">
            <a:solidFill>
              <a:schemeClr val="dk1"/>
            </a:solidFill>
            <a:prstDash val="solid"/>
            <a:miter lim="800000"/>
            <a:headEnd len="sm" w="sm" type="none"/>
            <a:tailEnd len="sm" w="sm" type="none"/>
          </a:ln>
        </p:spPr>
      </p:cxnSp>
      <p:sp>
        <p:nvSpPr>
          <p:cNvPr id="287" name="Google Shape;287;p4"/>
          <p:cNvSpPr txBox="1"/>
          <p:nvPr/>
        </p:nvSpPr>
        <p:spPr>
          <a:xfrm>
            <a:off x="415635" y="49745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The case is organized around 3 causal links:</a:t>
            </a:r>
            <a:endParaRPr b="0" i="0" sz="2400" u="none" cap="none" strike="noStrike">
              <a:solidFill>
                <a:srgbClr val="000000"/>
              </a:solidFill>
              <a:latin typeface="Arial"/>
              <a:ea typeface="Arial"/>
              <a:cs typeface="Arial"/>
              <a:sym typeface="Arial"/>
            </a:endParaRPr>
          </a:p>
        </p:txBody>
      </p:sp>
      <p:pic>
        <p:nvPicPr>
          <p:cNvPr descr="A picture containing qr code&#10;&#10;Description automatically generated" id="288" name="Google Shape;288;p4"/>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grpSp>
        <p:nvGrpSpPr>
          <p:cNvPr id="289" name="Google Shape;289;p4"/>
          <p:cNvGrpSpPr/>
          <p:nvPr/>
        </p:nvGrpSpPr>
        <p:grpSpPr>
          <a:xfrm>
            <a:off x="1161463" y="2445856"/>
            <a:ext cx="9776709" cy="1128081"/>
            <a:chOff x="4300" y="864706"/>
            <a:chExt cx="9776709" cy="1128081"/>
          </a:xfrm>
        </p:grpSpPr>
        <p:sp>
          <p:nvSpPr>
            <p:cNvPr id="290" name="Google Shape;290;p4"/>
            <p:cNvSpPr/>
            <p:nvPr/>
          </p:nvSpPr>
          <p:spPr>
            <a:xfrm>
              <a:off x="4300" y="864706"/>
              <a:ext cx="1880136" cy="1128081"/>
            </a:xfrm>
            <a:prstGeom prst="roundRect">
              <a:avLst>
                <a:gd fmla="val 10000" name="adj"/>
              </a:avLst>
            </a:prstGeom>
            <a:solidFill>
              <a:srgbClr val="0C0C0C"/>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1" name="Google Shape;291;p4"/>
            <p:cNvSpPr txBox="1"/>
            <p:nvPr/>
          </p:nvSpPr>
          <p:spPr>
            <a:xfrm>
              <a:off x="37340" y="897746"/>
              <a:ext cx="1814056" cy="1062001"/>
            </a:xfrm>
            <a:prstGeom prst="rect">
              <a:avLst/>
            </a:prstGeom>
            <a:noFill/>
            <a:ln>
              <a:noFill/>
            </a:ln>
          </p:spPr>
          <p:txBody>
            <a:bodyPr anchorCtr="0" anchor="ctr" bIns="106675" lIns="106675" spcFirstLastPara="1" rIns="106675" wrap="square" tIns="106675">
              <a:noAutofit/>
            </a:bodyPr>
            <a:lstStyle/>
            <a:p>
              <a:pPr indent="0" lvl="0" marL="0" marR="0" rtl="0" algn="ctr">
                <a:lnSpc>
                  <a:spcPct val="90000"/>
                </a:lnSpc>
                <a:spcBef>
                  <a:spcPts val="0"/>
                </a:spcBef>
                <a:spcAft>
                  <a:spcPts val="0"/>
                </a:spcAft>
                <a:buClr>
                  <a:srgbClr val="FFFFFF"/>
                </a:buClr>
                <a:buSzPts val="2800"/>
                <a:buFont typeface="Calibri"/>
                <a:buNone/>
              </a:pPr>
              <a:r>
                <a:rPr b="0" i="0" lang="en-US" sz="2400" u="none" cap="none" strike="noStrike">
                  <a:solidFill>
                    <a:srgbClr val="FFFFFF"/>
                  </a:solidFill>
                  <a:latin typeface="Arial"/>
                  <a:ea typeface="Arial"/>
                  <a:cs typeface="Arial"/>
                  <a:sym typeface="Arial"/>
                </a:rPr>
                <a:t>Immersion</a:t>
              </a:r>
              <a:endParaRPr b="0" i="0" sz="1200" u="none" cap="none" strike="noStrike">
                <a:solidFill>
                  <a:srgbClr val="000000"/>
                </a:solidFill>
                <a:latin typeface="Arial"/>
                <a:ea typeface="Arial"/>
                <a:cs typeface="Arial"/>
                <a:sym typeface="Arial"/>
              </a:endParaRPr>
            </a:p>
          </p:txBody>
        </p:sp>
        <p:sp>
          <p:nvSpPr>
            <p:cNvPr id="292" name="Google Shape;292;p4"/>
            <p:cNvSpPr/>
            <p:nvPr/>
          </p:nvSpPr>
          <p:spPr>
            <a:xfrm>
              <a:off x="2072450" y="1195610"/>
              <a:ext cx="398588" cy="466273"/>
            </a:xfrm>
            <a:prstGeom prst="rightArrow">
              <a:avLst>
                <a:gd fmla="val 60000" name="adj1"/>
                <a:gd fmla="val 50000" name="adj2"/>
              </a:avLst>
            </a:prstGeom>
            <a:solidFill>
              <a:srgbClr val="DEDEDE"/>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3" name="Google Shape;293;p4"/>
            <p:cNvSpPr txBox="1"/>
            <p:nvPr/>
          </p:nvSpPr>
          <p:spPr>
            <a:xfrm>
              <a:off x="2072450" y="1288865"/>
              <a:ext cx="279012" cy="279763"/>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FFFFFF"/>
                </a:buClr>
                <a:buSzPts val="2000"/>
                <a:buFont typeface="Calibri"/>
                <a:buNone/>
              </a:pPr>
              <a:r>
                <a:t/>
              </a:r>
              <a:endParaRPr b="0" i="0" sz="1800" u="none" cap="none" strike="noStrike">
                <a:solidFill>
                  <a:srgbClr val="FFFFFF"/>
                </a:solidFill>
                <a:latin typeface="Arial"/>
                <a:ea typeface="Arial"/>
                <a:cs typeface="Arial"/>
                <a:sym typeface="Arial"/>
              </a:endParaRPr>
            </a:p>
          </p:txBody>
        </p:sp>
        <p:sp>
          <p:nvSpPr>
            <p:cNvPr id="294" name="Google Shape;294;p4"/>
            <p:cNvSpPr/>
            <p:nvPr/>
          </p:nvSpPr>
          <p:spPr>
            <a:xfrm>
              <a:off x="2636491" y="864706"/>
              <a:ext cx="1880136" cy="1128081"/>
            </a:xfrm>
            <a:prstGeom prst="roundRect">
              <a:avLst>
                <a:gd fmla="val 10000" name="adj"/>
              </a:avLst>
            </a:prstGeom>
            <a:solidFill>
              <a:srgbClr val="000858"/>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5" name="Google Shape;295;p4"/>
            <p:cNvSpPr txBox="1"/>
            <p:nvPr/>
          </p:nvSpPr>
          <p:spPr>
            <a:xfrm>
              <a:off x="2669531" y="897746"/>
              <a:ext cx="1814056" cy="1062001"/>
            </a:xfrm>
            <a:prstGeom prst="rect">
              <a:avLst/>
            </a:prstGeom>
            <a:noFill/>
            <a:ln>
              <a:noFill/>
            </a:ln>
          </p:spPr>
          <p:txBody>
            <a:bodyPr anchorCtr="0" anchor="ctr" bIns="106675" lIns="106675" spcFirstLastPara="1" rIns="106675" wrap="square" tIns="106675">
              <a:noAutofit/>
            </a:bodyPr>
            <a:lstStyle/>
            <a:p>
              <a:pPr indent="0" lvl="0" marL="0" marR="0" rtl="0" algn="ctr">
                <a:lnSpc>
                  <a:spcPct val="90000"/>
                </a:lnSpc>
                <a:spcBef>
                  <a:spcPts val="0"/>
                </a:spcBef>
                <a:spcAft>
                  <a:spcPts val="0"/>
                </a:spcAft>
                <a:buClr>
                  <a:srgbClr val="FFFFFF"/>
                </a:buClr>
                <a:buSzPts val="2800"/>
                <a:buFont typeface="Calibri"/>
                <a:buNone/>
              </a:pPr>
              <a:r>
                <a:rPr b="0" i="0" lang="en-US" sz="2400" u="none" cap="none" strike="noStrike">
                  <a:solidFill>
                    <a:srgbClr val="FFFFFF"/>
                  </a:solidFill>
                  <a:latin typeface="Arial"/>
                  <a:ea typeface="Arial"/>
                  <a:cs typeface="Arial"/>
                  <a:sym typeface="Arial"/>
                </a:rPr>
                <a:t>Empathy</a:t>
              </a:r>
              <a:endParaRPr b="0" i="0" sz="1200" u="none" cap="none" strike="noStrike">
                <a:solidFill>
                  <a:srgbClr val="000000"/>
                </a:solidFill>
                <a:latin typeface="Arial"/>
                <a:ea typeface="Arial"/>
                <a:cs typeface="Arial"/>
                <a:sym typeface="Arial"/>
              </a:endParaRPr>
            </a:p>
          </p:txBody>
        </p:sp>
        <p:sp>
          <p:nvSpPr>
            <p:cNvPr id="296" name="Google Shape;296;p4"/>
            <p:cNvSpPr/>
            <p:nvPr/>
          </p:nvSpPr>
          <p:spPr>
            <a:xfrm>
              <a:off x="4704641" y="1195610"/>
              <a:ext cx="398588" cy="466273"/>
            </a:xfrm>
            <a:prstGeom prst="rightArrow">
              <a:avLst>
                <a:gd fmla="val 60000" name="adj1"/>
                <a:gd fmla="val 50000" name="adj2"/>
              </a:avLst>
            </a:prstGeom>
            <a:solidFill>
              <a:srgbClr val="DEDEDE"/>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7" name="Google Shape;297;p4"/>
            <p:cNvSpPr txBox="1"/>
            <p:nvPr/>
          </p:nvSpPr>
          <p:spPr>
            <a:xfrm>
              <a:off x="4704641" y="1288865"/>
              <a:ext cx="279012" cy="279763"/>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FFFFFF"/>
                </a:buClr>
                <a:buSzPts val="2000"/>
                <a:buFont typeface="Calibri"/>
                <a:buNone/>
              </a:pPr>
              <a:r>
                <a:t/>
              </a:r>
              <a:endParaRPr b="0" i="0" sz="1800" u="none" cap="none" strike="noStrike">
                <a:solidFill>
                  <a:srgbClr val="FFFFFF"/>
                </a:solidFill>
                <a:latin typeface="Arial"/>
                <a:ea typeface="Arial"/>
                <a:cs typeface="Arial"/>
                <a:sym typeface="Arial"/>
              </a:endParaRPr>
            </a:p>
          </p:txBody>
        </p:sp>
        <p:sp>
          <p:nvSpPr>
            <p:cNvPr id="298" name="Google Shape;298;p4"/>
            <p:cNvSpPr/>
            <p:nvPr/>
          </p:nvSpPr>
          <p:spPr>
            <a:xfrm>
              <a:off x="5268682" y="864706"/>
              <a:ext cx="1880136" cy="1128081"/>
            </a:xfrm>
            <a:prstGeom prst="roundRect">
              <a:avLst>
                <a:gd fmla="val 10000" name="adj"/>
              </a:avLst>
            </a:prstGeom>
            <a:solidFill>
              <a:srgbClr val="315287"/>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9" name="Google Shape;299;p4"/>
            <p:cNvSpPr txBox="1"/>
            <p:nvPr/>
          </p:nvSpPr>
          <p:spPr>
            <a:xfrm>
              <a:off x="5301722" y="897746"/>
              <a:ext cx="1814056" cy="1062001"/>
            </a:xfrm>
            <a:prstGeom prst="rect">
              <a:avLst/>
            </a:prstGeom>
            <a:noFill/>
            <a:ln>
              <a:noFill/>
            </a:ln>
          </p:spPr>
          <p:txBody>
            <a:bodyPr anchorCtr="0" anchor="ctr" bIns="106675" lIns="106675" spcFirstLastPara="1" rIns="106675" wrap="square" tIns="106675">
              <a:noAutofit/>
            </a:bodyPr>
            <a:lstStyle/>
            <a:p>
              <a:pPr indent="0" lvl="0" marL="0" marR="0" rtl="0" algn="ctr">
                <a:lnSpc>
                  <a:spcPct val="90000"/>
                </a:lnSpc>
                <a:spcBef>
                  <a:spcPts val="0"/>
                </a:spcBef>
                <a:spcAft>
                  <a:spcPts val="0"/>
                </a:spcAft>
                <a:buClr>
                  <a:srgbClr val="FFFFFF"/>
                </a:buClr>
                <a:buSzPts val="2800"/>
                <a:buFont typeface="Calibri"/>
                <a:buNone/>
              </a:pPr>
              <a:r>
                <a:rPr b="0" i="0" lang="en-US" sz="2400" u="none" cap="none" strike="noStrike">
                  <a:solidFill>
                    <a:srgbClr val="FFFFFF"/>
                  </a:solidFill>
                  <a:latin typeface="Arial"/>
                  <a:ea typeface="Arial"/>
                  <a:cs typeface="Arial"/>
                  <a:sym typeface="Arial"/>
                </a:rPr>
                <a:t>Study Design</a:t>
              </a:r>
              <a:endParaRPr b="0" i="0" sz="1200" u="none" cap="none" strike="noStrike">
                <a:solidFill>
                  <a:srgbClr val="000000"/>
                </a:solidFill>
                <a:latin typeface="Arial"/>
                <a:ea typeface="Arial"/>
                <a:cs typeface="Arial"/>
                <a:sym typeface="Arial"/>
              </a:endParaRPr>
            </a:p>
          </p:txBody>
        </p:sp>
        <p:sp>
          <p:nvSpPr>
            <p:cNvPr id="300" name="Google Shape;300;p4"/>
            <p:cNvSpPr/>
            <p:nvPr/>
          </p:nvSpPr>
          <p:spPr>
            <a:xfrm>
              <a:off x="7336832" y="1195610"/>
              <a:ext cx="398588" cy="466273"/>
            </a:xfrm>
            <a:prstGeom prst="rightArrow">
              <a:avLst>
                <a:gd fmla="val 60000" name="adj1"/>
                <a:gd fmla="val 50000" name="adj2"/>
              </a:avLst>
            </a:prstGeom>
            <a:solidFill>
              <a:srgbClr val="DEDEDE"/>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01" name="Google Shape;301;p4"/>
            <p:cNvSpPr txBox="1"/>
            <p:nvPr/>
          </p:nvSpPr>
          <p:spPr>
            <a:xfrm>
              <a:off x="7336832" y="1288865"/>
              <a:ext cx="279012" cy="279763"/>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FFFFFF"/>
                </a:buClr>
                <a:buSzPts val="2000"/>
                <a:buFont typeface="Calibri"/>
                <a:buNone/>
              </a:pPr>
              <a:r>
                <a:t/>
              </a:r>
              <a:endParaRPr b="0" i="0" sz="1800" u="none" cap="none" strike="noStrike">
                <a:solidFill>
                  <a:srgbClr val="FFFFFF"/>
                </a:solidFill>
                <a:latin typeface="Arial"/>
                <a:ea typeface="Arial"/>
                <a:cs typeface="Arial"/>
                <a:sym typeface="Arial"/>
              </a:endParaRPr>
            </a:p>
          </p:txBody>
        </p:sp>
        <p:sp>
          <p:nvSpPr>
            <p:cNvPr id="302" name="Google Shape;302;p4"/>
            <p:cNvSpPr/>
            <p:nvPr/>
          </p:nvSpPr>
          <p:spPr>
            <a:xfrm>
              <a:off x="7900873" y="864706"/>
              <a:ext cx="1880136" cy="1128081"/>
            </a:xfrm>
            <a:prstGeom prst="roundRect">
              <a:avLst>
                <a:gd fmla="val 10000" name="adj"/>
              </a:avLst>
            </a:prstGeom>
            <a:solidFill>
              <a:srgbClr val="9B9B9B"/>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03" name="Google Shape;303;p4"/>
            <p:cNvSpPr txBox="1"/>
            <p:nvPr/>
          </p:nvSpPr>
          <p:spPr>
            <a:xfrm>
              <a:off x="7933913" y="897746"/>
              <a:ext cx="1814056" cy="1062001"/>
            </a:xfrm>
            <a:prstGeom prst="rect">
              <a:avLst/>
            </a:prstGeom>
            <a:noFill/>
            <a:ln>
              <a:noFill/>
            </a:ln>
          </p:spPr>
          <p:txBody>
            <a:bodyPr anchorCtr="0" anchor="ctr" bIns="106675" lIns="106675" spcFirstLastPara="1" rIns="106675" wrap="square" tIns="106675">
              <a:noAutofit/>
            </a:bodyPr>
            <a:lstStyle/>
            <a:p>
              <a:pPr indent="0" lvl="0" marL="0" marR="0" rtl="0" algn="ctr">
                <a:lnSpc>
                  <a:spcPct val="90000"/>
                </a:lnSpc>
                <a:spcBef>
                  <a:spcPts val="0"/>
                </a:spcBef>
                <a:spcAft>
                  <a:spcPts val="0"/>
                </a:spcAft>
                <a:buClr>
                  <a:srgbClr val="FFFFFF"/>
                </a:buClr>
                <a:buSzPts val="2800"/>
                <a:buFont typeface="Calibri"/>
                <a:buNone/>
              </a:pPr>
              <a:r>
                <a:rPr b="0" i="0" lang="en-US" sz="2400" u="none" cap="none" strike="noStrike">
                  <a:solidFill>
                    <a:srgbClr val="FFFFFF"/>
                  </a:solidFill>
                  <a:latin typeface="Arial"/>
                  <a:ea typeface="Arial"/>
                  <a:cs typeface="Arial"/>
                  <a:sym typeface="Arial"/>
                </a:rPr>
                <a:t>Patient Experience</a:t>
              </a:r>
              <a:endParaRPr b="0" i="0" sz="1200" u="none" cap="none" strike="noStrike">
                <a:solidFill>
                  <a:srgbClr val="000000"/>
                </a:solidFill>
                <a:latin typeface="Arial"/>
                <a:ea typeface="Arial"/>
                <a:cs typeface="Arial"/>
                <a:sym typeface="Arial"/>
              </a:endParaRPr>
            </a:p>
          </p:txBody>
        </p:sp>
      </p:grpSp>
      <p:pic>
        <p:nvPicPr>
          <p:cNvPr descr="Presentation with media with solid fill" id="304" name="Google Shape;304;p4"/>
          <p:cNvPicPr preferRelativeResize="0"/>
          <p:nvPr/>
        </p:nvPicPr>
        <p:blipFill rotWithShape="1">
          <a:blip r:embed="rId4">
            <a:alphaModFix/>
          </a:blip>
          <a:srcRect b="0" l="0" r="0" t="0"/>
          <a:stretch/>
        </p:blipFill>
        <p:spPr>
          <a:xfrm>
            <a:off x="1766723" y="1710418"/>
            <a:ext cx="640080" cy="640080"/>
          </a:xfrm>
          <a:prstGeom prst="rect">
            <a:avLst/>
          </a:prstGeom>
          <a:noFill/>
          <a:ln>
            <a:noFill/>
          </a:ln>
        </p:spPr>
      </p:pic>
      <p:pic>
        <p:nvPicPr>
          <p:cNvPr descr="Ear with solid fill" id="305" name="Google Shape;305;p4"/>
          <p:cNvPicPr preferRelativeResize="0"/>
          <p:nvPr/>
        </p:nvPicPr>
        <p:blipFill rotWithShape="1">
          <a:blip r:embed="rId5">
            <a:alphaModFix/>
          </a:blip>
          <a:srcRect b="0" l="0" r="0" t="0"/>
          <a:stretch/>
        </p:blipFill>
        <p:spPr>
          <a:xfrm>
            <a:off x="4419601" y="1710418"/>
            <a:ext cx="640080" cy="640080"/>
          </a:xfrm>
          <a:prstGeom prst="rect">
            <a:avLst/>
          </a:prstGeom>
          <a:noFill/>
          <a:ln>
            <a:noFill/>
          </a:ln>
        </p:spPr>
      </p:pic>
      <p:pic>
        <p:nvPicPr>
          <p:cNvPr descr="Blueprint with solid fill" id="306" name="Google Shape;306;p4"/>
          <p:cNvPicPr preferRelativeResize="0"/>
          <p:nvPr/>
        </p:nvPicPr>
        <p:blipFill rotWithShape="1">
          <a:blip r:embed="rId6">
            <a:alphaModFix/>
          </a:blip>
          <a:srcRect b="0" l="0" r="0" t="0"/>
          <a:stretch/>
        </p:blipFill>
        <p:spPr>
          <a:xfrm>
            <a:off x="7048500" y="1710418"/>
            <a:ext cx="640080" cy="640080"/>
          </a:xfrm>
          <a:prstGeom prst="rect">
            <a:avLst/>
          </a:prstGeom>
          <a:noFill/>
          <a:ln>
            <a:noFill/>
          </a:ln>
        </p:spPr>
      </p:pic>
      <p:pic>
        <p:nvPicPr>
          <p:cNvPr descr="Smiling face with solid fill with solid fill" id="307" name="Google Shape;307;p4"/>
          <p:cNvPicPr preferRelativeResize="0"/>
          <p:nvPr/>
        </p:nvPicPr>
        <p:blipFill rotWithShape="1">
          <a:blip r:embed="rId7">
            <a:alphaModFix/>
          </a:blip>
          <a:srcRect b="0" l="0" r="0" t="0"/>
          <a:stretch/>
        </p:blipFill>
        <p:spPr>
          <a:xfrm>
            <a:off x="9702800" y="1710418"/>
            <a:ext cx="640080" cy="640080"/>
          </a:xfrm>
          <a:prstGeom prst="rect">
            <a:avLst/>
          </a:prstGeom>
          <a:noFill/>
          <a:ln>
            <a:noFill/>
          </a:ln>
        </p:spPr>
      </p:pic>
      <p:cxnSp>
        <p:nvCxnSpPr>
          <p:cNvPr id="308" name="Google Shape;308;p4"/>
          <p:cNvCxnSpPr/>
          <p:nvPr/>
        </p:nvCxnSpPr>
        <p:spPr>
          <a:xfrm flipH="1" rot="10800000">
            <a:off x="2679700" y="3507245"/>
            <a:ext cx="660400" cy="1193800"/>
          </a:xfrm>
          <a:prstGeom prst="straightConnector1">
            <a:avLst/>
          </a:prstGeom>
          <a:noFill/>
          <a:ln cap="flat" cmpd="sng" w="9525">
            <a:solidFill>
              <a:schemeClr val="dk1"/>
            </a:solidFill>
            <a:prstDash val="solid"/>
            <a:miter lim="800000"/>
            <a:headEnd len="sm" w="sm" type="none"/>
            <a:tailEnd len="med" w="med" type="triangle"/>
          </a:ln>
        </p:spPr>
      </p:cxnSp>
      <p:cxnSp>
        <p:nvCxnSpPr>
          <p:cNvPr id="309" name="Google Shape;309;p4"/>
          <p:cNvCxnSpPr/>
          <p:nvPr/>
        </p:nvCxnSpPr>
        <p:spPr>
          <a:xfrm rot="10800000">
            <a:off x="6049818" y="3507245"/>
            <a:ext cx="0" cy="1193800"/>
          </a:xfrm>
          <a:prstGeom prst="straightConnector1">
            <a:avLst/>
          </a:prstGeom>
          <a:noFill/>
          <a:ln cap="flat" cmpd="sng" w="9525">
            <a:solidFill>
              <a:schemeClr val="dk1"/>
            </a:solidFill>
            <a:prstDash val="solid"/>
            <a:miter lim="800000"/>
            <a:headEnd len="sm" w="sm" type="none"/>
            <a:tailEnd len="med" w="med" type="triangle"/>
          </a:ln>
        </p:spPr>
      </p:cxnSp>
      <p:cxnSp>
        <p:nvCxnSpPr>
          <p:cNvPr id="310" name="Google Shape;310;p4"/>
          <p:cNvCxnSpPr/>
          <p:nvPr/>
        </p:nvCxnSpPr>
        <p:spPr>
          <a:xfrm rot="10800000">
            <a:off x="8648700" y="3517900"/>
            <a:ext cx="660400" cy="1193237"/>
          </a:xfrm>
          <a:prstGeom prst="straightConnector1">
            <a:avLst/>
          </a:prstGeom>
          <a:noFill/>
          <a:ln cap="flat" cmpd="sng" w="9525">
            <a:solidFill>
              <a:schemeClr val="dk1"/>
            </a:solidFill>
            <a:prstDash val="solid"/>
            <a:miter lim="800000"/>
            <a:headEnd len="sm" w="sm" type="none"/>
            <a:tailEnd len="med" w="med" type="triangle"/>
          </a:ln>
        </p:spPr>
      </p:cxnSp>
      <p:sp>
        <p:nvSpPr>
          <p:cNvPr id="311" name="Google Shape;311;p4"/>
          <p:cNvSpPr txBox="1"/>
          <p:nvPr/>
        </p:nvSpPr>
        <p:spPr>
          <a:xfrm>
            <a:off x="1253325" y="4787925"/>
            <a:ext cx="2760000" cy="1262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Can we increase the empathy of clinical trial study designers via immersion, and what types of immersion have been shown to be most impactful?</a:t>
            </a:r>
            <a:endParaRPr b="0" i="0" sz="1400" u="none" cap="none" strike="noStrike">
              <a:solidFill>
                <a:srgbClr val="000000"/>
              </a:solidFill>
              <a:latin typeface="Arial"/>
              <a:ea typeface="Arial"/>
              <a:cs typeface="Arial"/>
              <a:sym typeface="Arial"/>
            </a:endParaRPr>
          </a:p>
        </p:txBody>
      </p:sp>
      <p:sp>
        <p:nvSpPr>
          <p:cNvPr id="312" name="Google Shape;312;p4"/>
          <p:cNvSpPr txBox="1"/>
          <p:nvPr/>
        </p:nvSpPr>
        <p:spPr>
          <a:xfrm>
            <a:off x="4639800" y="4787925"/>
            <a:ext cx="2760000" cy="831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Do more empathetic researchers design more accommodating study designs?</a:t>
            </a:r>
            <a:endParaRPr b="0" i="0" sz="1400" u="none" cap="none" strike="noStrike">
              <a:solidFill>
                <a:srgbClr val="000000"/>
              </a:solidFill>
              <a:latin typeface="Arial"/>
              <a:ea typeface="Arial"/>
              <a:cs typeface="Arial"/>
              <a:sym typeface="Arial"/>
            </a:endParaRPr>
          </a:p>
        </p:txBody>
      </p:sp>
      <p:sp>
        <p:nvSpPr>
          <p:cNvPr id="313" name="Google Shape;313;p4"/>
          <p:cNvSpPr txBox="1"/>
          <p:nvPr/>
        </p:nvSpPr>
        <p:spPr>
          <a:xfrm>
            <a:off x="8022025" y="4813088"/>
            <a:ext cx="2760000" cy="1046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Does increased study designer empathy lead to improved patient experience via improved study design?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8" name="Shape 318"/>
        <p:cNvGrpSpPr/>
        <p:nvPr/>
      </p:nvGrpSpPr>
      <p:grpSpPr>
        <a:xfrm>
          <a:off x="0" y="0"/>
          <a:ext cx="0" cy="0"/>
          <a:chOff x="0" y="0"/>
          <a:chExt cx="0" cy="0"/>
        </a:xfrm>
      </p:grpSpPr>
      <p:sp>
        <p:nvSpPr>
          <p:cNvPr id="319" name="Google Shape;319;p5"/>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320" name="Google Shape;320;p5"/>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321" name="Google Shape;321;p5"/>
          <p:cNvCxnSpPr/>
          <p:nvPr/>
        </p:nvCxnSpPr>
        <p:spPr>
          <a:xfrm>
            <a:off x="276070" y="1081545"/>
            <a:ext cx="11639860" cy="0"/>
          </a:xfrm>
          <a:prstGeom prst="straightConnector1">
            <a:avLst/>
          </a:prstGeom>
          <a:noFill/>
          <a:ln cap="flat" cmpd="sng" w="28575">
            <a:solidFill>
              <a:schemeClr val="dk1"/>
            </a:solidFill>
            <a:prstDash val="solid"/>
            <a:miter lim="800000"/>
            <a:headEnd len="sm" w="sm" type="none"/>
            <a:tailEnd len="sm" w="sm" type="none"/>
          </a:ln>
        </p:spPr>
      </p:cxnSp>
      <p:sp>
        <p:nvSpPr>
          <p:cNvPr id="322" name="Google Shape;322;p5"/>
          <p:cNvSpPr txBox="1"/>
          <p:nvPr/>
        </p:nvSpPr>
        <p:spPr>
          <a:xfrm>
            <a:off x="415635" y="49745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Helvetica Neue"/>
                <a:ea typeface="Helvetica Neue"/>
                <a:cs typeface="Helvetica Neue"/>
                <a:sym typeface="Helvetica Neue"/>
              </a:rPr>
              <a:t>Summary of Work Accomplished</a:t>
            </a:r>
            <a:endParaRPr b="0" i="0" sz="2400" u="none" cap="none" strike="noStrike">
              <a:solidFill>
                <a:srgbClr val="000000"/>
              </a:solidFill>
              <a:latin typeface="Helvetica Neue"/>
              <a:ea typeface="Helvetica Neue"/>
              <a:cs typeface="Helvetica Neue"/>
              <a:sym typeface="Helvetica Neue"/>
            </a:endParaRPr>
          </a:p>
        </p:txBody>
      </p:sp>
      <p:pic>
        <p:nvPicPr>
          <p:cNvPr descr="A picture containing qr code&#10;&#10;Description automatically generated" id="323" name="Google Shape;323;p5"/>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grpSp>
        <p:nvGrpSpPr>
          <p:cNvPr id="324" name="Google Shape;324;p5"/>
          <p:cNvGrpSpPr/>
          <p:nvPr/>
        </p:nvGrpSpPr>
        <p:grpSpPr>
          <a:xfrm>
            <a:off x="1392278" y="2151846"/>
            <a:ext cx="9407444" cy="2554308"/>
            <a:chOff x="1582367" y="2550283"/>
            <a:chExt cx="9407444" cy="2554308"/>
          </a:xfrm>
        </p:grpSpPr>
        <p:cxnSp>
          <p:nvCxnSpPr>
            <p:cNvPr id="325" name="Google Shape;325;p5"/>
            <p:cNvCxnSpPr>
              <a:endCxn id="326" idx="0"/>
            </p:cNvCxnSpPr>
            <p:nvPr/>
          </p:nvCxnSpPr>
          <p:spPr>
            <a:xfrm>
              <a:off x="9817250" y="3174371"/>
              <a:ext cx="0" cy="572400"/>
            </a:xfrm>
            <a:prstGeom prst="straightConnector1">
              <a:avLst/>
            </a:prstGeom>
            <a:noFill/>
            <a:ln cap="flat" cmpd="sng" w="9525">
              <a:solidFill>
                <a:srgbClr val="0D0D0D"/>
              </a:solidFill>
              <a:prstDash val="solid"/>
              <a:round/>
              <a:headEnd len="sm" w="sm" type="none"/>
              <a:tailEnd len="sm" w="sm" type="none"/>
            </a:ln>
          </p:spPr>
        </p:cxnSp>
        <p:sp>
          <p:nvSpPr>
            <p:cNvPr id="327" name="Google Shape;327;p5"/>
            <p:cNvSpPr/>
            <p:nvPr/>
          </p:nvSpPr>
          <p:spPr>
            <a:xfrm>
              <a:off x="6283054" y="3746771"/>
              <a:ext cx="2345122" cy="182880"/>
            </a:xfrm>
            <a:prstGeom prst="rect">
              <a:avLst/>
            </a:prstGeom>
            <a:solidFill>
              <a:srgbClr val="792C25"/>
            </a:solidFill>
            <a:ln cap="flat" cmpd="sng" w="25400">
              <a:solidFill>
                <a:srgbClr val="792C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792C25"/>
                </a:solidFill>
                <a:latin typeface="Arial"/>
                <a:ea typeface="Arial"/>
                <a:cs typeface="Arial"/>
                <a:sym typeface="Arial"/>
              </a:endParaRPr>
            </a:p>
          </p:txBody>
        </p:sp>
        <p:sp>
          <p:nvSpPr>
            <p:cNvPr id="328" name="Google Shape;328;p5"/>
            <p:cNvSpPr/>
            <p:nvPr/>
          </p:nvSpPr>
          <p:spPr>
            <a:xfrm>
              <a:off x="7340001" y="3667946"/>
              <a:ext cx="231228" cy="102476"/>
            </a:xfrm>
            <a:prstGeom prst="triangle">
              <a:avLst>
                <a:gd fmla="val 50000" name="adj"/>
              </a:avLst>
            </a:prstGeom>
            <a:solidFill>
              <a:srgbClr val="792C25"/>
            </a:solidFill>
            <a:ln cap="flat" cmpd="sng" w="25400">
              <a:solidFill>
                <a:srgbClr val="792C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792C25"/>
                </a:solidFill>
                <a:latin typeface="Arial"/>
                <a:ea typeface="Arial"/>
                <a:cs typeface="Arial"/>
                <a:sym typeface="Arial"/>
              </a:endParaRPr>
            </a:p>
          </p:txBody>
        </p:sp>
        <p:cxnSp>
          <p:nvCxnSpPr>
            <p:cNvPr id="329" name="Google Shape;329;p5"/>
            <p:cNvCxnSpPr>
              <a:stCxn id="327" idx="2"/>
            </p:cNvCxnSpPr>
            <p:nvPr/>
          </p:nvCxnSpPr>
          <p:spPr>
            <a:xfrm>
              <a:off x="7455615" y="3929651"/>
              <a:ext cx="6000" cy="771000"/>
            </a:xfrm>
            <a:prstGeom prst="straightConnector1">
              <a:avLst/>
            </a:prstGeom>
            <a:noFill/>
            <a:ln cap="flat" cmpd="sng" w="9525">
              <a:solidFill>
                <a:srgbClr val="792C25"/>
              </a:solidFill>
              <a:prstDash val="solid"/>
              <a:round/>
              <a:headEnd len="sm" w="sm" type="none"/>
              <a:tailEnd len="sm" w="sm" type="none"/>
            </a:ln>
          </p:spPr>
        </p:cxnSp>
        <p:sp>
          <p:nvSpPr>
            <p:cNvPr id="330" name="Google Shape;330;p5"/>
            <p:cNvSpPr/>
            <p:nvPr/>
          </p:nvSpPr>
          <p:spPr>
            <a:xfrm>
              <a:off x="7164532" y="4515207"/>
              <a:ext cx="589384" cy="589384"/>
            </a:xfrm>
            <a:prstGeom prst="ellipse">
              <a:avLst/>
            </a:prstGeom>
            <a:solidFill>
              <a:schemeClr val="lt1"/>
            </a:solidFill>
            <a:ln cap="flat" cmpd="sng" w="57150">
              <a:solidFill>
                <a:srgbClr val="792C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792C25"/>
                </a:solidFill>
                <a:latin typeface="Arial"/>
                <a:ea typeface="Arial"/>
                <a:cs typeface="Arial"/>
                <a:sym typeface="Arial"/>
              </a:endParaRPr>
            </a:p>
          </p:txBody>
        </p:sp>
        <p:sp>
          <p:nvSpPr>
            <p:cNvPr id="331" name="Google Shape;331;p5"/>
            <p:cNvSpPr/>
            <p:nvPr/>
          </p:nvSpPr>
          <p:spPr>
            <a:xfrm>
              <a:off x="7149772" y="4679094"/>
              <a:ext cx="620683" cy="25391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050"/>
                <a:buFont typeface="Arial"/>
                <a:buNone/>
              </a:pPr>
              <a:r>
                <a:rPr b="0" i="0" lang="en-US" sz="1050" u="none" cap="none" strike="noStrike">
                  <a:solidFill>
                    <a:srgbClr val="792C25"/>
                  </a:solidFill>
                  <a:latin typeface="Arial"/>
                  <a:ea typeface="Arial"/>
                  <a:cs typeface="Arial"/>
                  <a:sym typeface="Arial"/>
                </a:rPr>
                <a:t>Wk 7-8</a:t>
              </a:r>
              <a:endParaRPr b="0" i="0" sz="1400" u="none" cap="none" strike="noStrike">
                <a:solidFill>
                  <a:srgbClr val="000000"/>
                </a:solidFill>
                <a:latin typeface="Arial"/>
                <a:ea typeface="Arial"/>
                <a:cs typeface="Arial"/>
                <a:sym typeface="Arial"/>
              </a:endParaRPr>
            </a:p>
          </p:txBody>
        </p:sp>
        <p:sp>
          <p:nvSpPr>
            <p:cNvPr id="326" name="Google Shape;326;p5"/>
            <p:cNvSpPr/>
            <p:nvPr/>
          </p:nvSpPr>
          <p:spPr>
            <a:xfrm>
              <a:off x="8644689" y="3746771"/>
              <a:ext cx="2345122" cy="182880"/>
            </a:xfrm>
            <a:prstGeom prst="rect">
              <a:avLst/>
            </a:prstGeom>
            <a:solidFill>
              <a:srgbClr val="0D0D0D"/>
            </a:solidFill>
            <a:ln cap="flat" cmpd="sng" w="25400">
              <a:solidFill>
                <a:srgbClr val="0D0D0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D0D0D"/>
                </a:solidFill>
                <a:latin typeface="Arial"/>
                <a:ea typeface="Arial"/>
                <a:cs typeface="Arial"/>
                <a:sym typeface="Arial"/>
              </a:endParaRPr>
            </a:p>
          </p:txBody>
        </p:sp>
        <p:sp>
          <p:nvSpPr>
            <p:cNvPr id="332" name="Google Shape;332;p5"/>
            <p:cNvSpPr/>
            <p:nvPr/>
          </p:nvSpPr>
          <p:spPr>
            <a:xfrm rot="10800000">
              <a:off x="9701636" y="3912069"/>
              <a:ext cx="231228" cy="102476"/>
            </a:xfrm>
            <a:prstGeom prst="triangle">
              <a:avLst>
                <a:gd fmla="val 50000" name="adj"/>
              </a:avLst>
            </a:prstGeom>
            <a:solidFill>
              <a:srgbClr val="0D0D0D"/>
            </a:solidFill>
            <a:ln cap="flat" cmpd="sng" w="25400">
              <a:solidFill>
                <a:srgbClr val="0D0D0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D0D0D"/>
                </a:solidFill>
                <a:latin typeface="Arial"/>
                <a:ea typeface="Arial"/>
                <a:cs typeface="Arial"/>
                <a:sym typeface="Arial"/>
              </a:endParaRPr>
            </a:p>
          </p:txBody>
        </p:sp>
        <p:sp>
          <p:nvSpPr>
            <p:cNvPr id="333" name="Google Shape;333;p5"/>
            <p:cNvSpPr/>
            <p:nvPr/>
          </p:nvSpPr>
          <p:spPr>
            <a:xfrm>
              <a:off x="9526167" y="2550283"/>
              <a:ext cx="589384" cy="589384"/>
            </a:xfrm>
            <a:prstGeom prst="ellipse">
              <a:avLst/>
            </a:prstGeom>
            <a:solidFill>
              <a:schemeClr val="lt1"/>
            </a:solidFill>
            <a:ln cap="flat" cmpd="sng" w="57150">
              <a:solidFill>
                <a:srgbClr val="0D0D0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D0D0D"/>
                </a:solidFill>
                <a:latin typeface="Arial"/>
                <a:ea typeface="Arial"/>
                <a:cs typeface="Arial"/>
                <a:sym typeface="Arial"/>
              </a:endParaRPr>
            </a:p>
          </p:txBody>
        </p:sp>
        <p:sp>
          <p:nvSpPr>
            <p:cNvPr id="334" name="Google Shape;334;p5"/>
            <p:cNvSpPr/>
            <p:nvPr/>
          </p:nvSpPr>
          <p:spPr>
            <a:xfrm>
              <a:off x="9486431" y="2714170"/>
              <a:ext cx="696024" cy="25391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050"/>
                <a:buFont typeface="Arial"/>
                <a:buNone/>
              </a:pPr>
              <a:r>
                <a:rPr b="0" i="0" lang="en-US" sz="1050" u="none" cap="none" strike="noStrike">
                  <a:solidFill>
                    <a:srgbClr val="0D0D0D"/>
                  </a:solidFill>
                  <a:latin typeface="Arial"/>
                  <a:ea typeface="Arial"/>
                  <a:cs typeface="Arial"/>
                  <a:sym typeface="Arial"/>
                </a:rPr>
                <a:t>Wk 9-10</a:t>
              </a:r>
              <a:endParaRPr b="0" i="0" sz="1400" u="none" cap="none" strike="noStrike">
                <a:solidFill>
                  <a:srgbClr val="000000"/>
                </a:solidFill>
                <a:latin typeface="Arial"/>
                <a:ea typeface="Arial"/>
                <a:cs typeface="Arial"/>
                <a:sym typeface="Arial"/>
              </a:endParaRPr>
            </a:p>
          </p:txBody>
        </p:sp>
        <p:cxnSp>
          <p:nvCxnSpPr>
            <p:cNvPr id="335" name="Google Shape;335;p5"/>
            <p:cNvCxnSpPr>
              <a:endCxn id="336" idx="0"/>
            </p:cNvCxnSpPr>
            <p:nvPr/>
          </p:nvCxnSpPr>
          <p:spPr>
            <a:xfrm>
              <a:off x="5103658" y="3177599"/>
              <a:ext cx="0" cy="572400"/>
            </a:xfrm>
            <a:prstGeom prst="straightConnector1">
              <a:avLst/>
            </a:prstGeom>
            <a:noFill/>
            <a:ln cap="flat" cmpd="sng" w="9525">
              <a:solidFill>
                <a:srgbClr val="385283"/>
              </a:solidFill>
              <a:prstDash val="solid"/>
              <a:round/>
              <a:headEnd len="sm" w="sm" type="none"/>
              <a:tailEnd len="sm" w="sm" type="none"/>
            </a:ln>
          </p:spPr>
        </p:cxnSp>
        <p:sp>
          <p:nvSpPr>
            <p:cNvPr id="336" name="Google Shape;336;p5"/>
            <p:cNvSpPr/>
            <p:nvPr/>
          </p:nvSpPr>
          <p:spPr>
            <a:xfrm>
              <a:off x="3931097" y="3749999"/>
              <a:ext cx="2345122" cy="182880"/>
            </a:xfrm>
            <a:prstGeom prst="rect">
              <a:avLst/>
            </a:prstGeom>
            <a:solidFill>
              <a:srgbClr val="385283"/>
            </a:solidFill>
            <a:ln cap="flat" cmpd="sng" w="25400">
              <a:solidFill>
                <a:srgbClr val="38528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385283"/>
                </a:solidFill>
                <a:latin typeface="Arial"/>
                <a:ea typeface="Arial"/>
                <a:cs typeface="Arial"/>
                <a:sym typeface="Arial"/>
              </a:endParaRPr>
            </a:p>
          </p:txBody>
        </p:sp>
        <p:sp>
          <p:nvSpPr>
            <p:cNvPr id="337" name="Google Shape;337;p5"/>
            <p:cNvSpPr/>
            <p:nvPr/>
          </p:nvSpPr>
          <p:spPr>
            <a:xfrm rot="10800000">
              <a:off x="4988044" y="3915297"/>
              <a:ext cx="231228" cy="102476"/>
            </a:xfrm>
            <a:prstGeom prst="triangle">
              <a:avLst>
                <a:gd fmla="val 50000" name="adj"/>
              </a:avLst>
            </a:prstGeom>
            <a:solidFill>
              <a:srgbClr val="385283"/>
            </a:solidFill>
            <a:ln cap="flat" cmpd="sng" w="25400">
              <a:solidFill>
                <a:srgbClr val="38528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385283"/>
                </a:solidFill>
                <a:latin typeface="Arial"/>
                <a:ea typeface="Arial"/>
                <a:cs typeface="Arial"/>
                <a:sym typeface="Arial"/>
              </a:endParaRPr>
            </a:p>
          </p:txBody>
        </p:sp>
        <p:sp>
          <p:nvSpPr>
            <p:cNvPr id="338" name="Google Shape;338;p5"/>
            <p:cNvSpPr/>
            <p:nvPr/>
          </p:nvSpPr>
          <p:spPr>
            <a:xfrm>
              <a:off x="4812575" y="2553511"/>
              <a:ext cx="589384" cy="589384"/>
            </a:xfrm>
            <a:prstGeom prst="ellipse">
              <a:avLst/>
            </a:prstGeom>
            <a:solidFill>
              <a:schemeClr val="lt1"/>
            </a:solidFill>
            <a:ln cap="flat" cmpd="sng" w="57150">
              <a:solidFill>
                <a:srgbClr val="38528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385283"/>
                </a:solidFill>
                <a:latin typeface="Arial"/>
                <a:ea typeface="Arial"/>
                <a:cs typeface="Arial"/>
                <a:sym typeface="Arial"/>
              </a:endParaRPr>
            </a:p>
          </p:txBody>
        </p:sp>
        <p:sp>
          <p:nvSpPr>
            <p:cNvPr id="339" name="Google Shape;339;p5"/>
            <p:cNvSpPr/>
            <p:nvPr/>
          </p:nvSpPr>
          <p:spPr>
            <a:xfrm>
              <a:off x="4797809" y="2717398"/>
              <a:ext cx="620683" cy="25391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050"/>
                <a:buFont typeface="Arial"/>
                <a:buNone/>
              </a:pPr>
              <a:r>
                <a:rPr b="0" i="0" lang="en-US" sz="1050" u="none" cap="none" strike="noStrike">
                  <a:solidFill>
                    <a:srgbClr val="000D54"/>
                  </a:solidFill>
                  <a:latin typeface="Arial"/>
                  <a:ea typeface="Arial"/>
                  <a:cs typeface="Arial"/>
                  <a:sym typeface="Arial"/>
                </a:rPr>
                <a:t>Wk 5-6</a:t>
              </a:r>
              <a:endParaRPr b="0" i="0" sz="1400" u="none" cap="none" strike="noStrike">
                <a:solidFill>
                  <a:srgbClr val="000000"/>
                </a:solidFill>
                <a:latin typeface="Arial"/>
                <a:ea typeface="Arial"/>
                <a:cs typeface="Arial"/>
                <a:sym typeface="Arial"/>
              </a:endParaRPr>
            </a:p>
          </p:txBody>
        </p:sp>
        <p:sp>
          <p:nvSpPr>
            <p:cNvPr id="340" name="Google Shape;340;p5"/>
            <p:cNvSpPr/>
            <p:nvPr/>
          </p:nvSpPr>
          <p:spPr>
            <a:xfrm>
              <a:off x="1582367" y="3746771"/>
              <a:ext cx="2345122" cy="182880"/>
            </a:xfrm>
            <a:prstGeom prst="rect">
              <a:avLst/>
            </a:prstGeom>
            <a:solidFill>
              <a:srgbClr val="000D54"/>
            </a:solidFill>
            <a:ln cap="flat" cmpd="sng" w="25400">
              <a:solidFill>
                <a:srgbClr val="000D5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D54"/>
                </a:solidFill>
                <a:latin typeface="Arial"/>
                <a:ea typeface="Arial"/>
                <a:cs typeface="Arial"/>
                <a:sym typeface="Arial"/>
              </a:endParaRPr>
            </a:p>
          </p:txBody>
        </p:sp>
        <p:sp>
          <p:nvSpPr>
            <p:cNvPr id="341" name="Google Shape;341;p5"/>
            <p:cNvSpPr/>
            <p:nvPr/>
          </p:nvSpPr>
          <p:spPr>
            <a:xfrm>
              <a:off x="2639314" y="3667946"/>
              <a:ext cx="231228" cy="102476"/>
            </a:xfrm>
            <a:prstGeom prst="triangle">
              <a:avLst>
                <a:gd fmla="val 50000" name="adj"/>
              </a:avLst>
            </a:prstGeom>
            <a:solidFill>
              <a:srgbClr val="000D54"/>
            </a:solidFill>
            <a:ln cap="flat" cmpd="sng" w="25400">
              <a:solidFill>
                <a:srgbClr val="000D5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D54"/>
                </a:solidFill>
                <a:latin typeface="Arial"/>
                <a:ea typeface="Arial"/>
                <a:cs typeface="Arial"/>
                <a:sym typeface="Arial"/>
              </a:endParaRPr>
            </a:p>
          </p:txBody>
        </p:sp>
        <p:cxnSp>
          <p:nvCxnSpPr>
            <p:cNvPr id="342" name="Google Shape;342;p5"/>
            <p:cNvCxnSpPr>
              <a:stCxn id="340" idx="2"/>
            </p:cNvCxnSpPr>
            <p:nvPr/>
          </p:nvCxnSpPr>
          <p:spPr>
            <a:xfrm>
              <a:off x="2754928" y="3929651"/>
              <a:ext cx="6000" cy="771000"/>
            </a:xfrm>
            <a:prstGeom prst="straightConnector1">
              <a:avLst/>
            </a:prstGeom>
            <a:noFill/>
            <a:ln cap="flat" cmpd="sng" w="9525">
              <a:solidFill>
                <a:srgbClr val="000D54"/>
              </a:solidFill>
              <a:prstDash val="solid"/>
              <a:round/>
              <a:headEnd len="sm" w="sm" type="none"/>
              <a:tailEnd len="sm" w="sm" type="none"/>
            </a:ln>
          </p:spPr>
        </p:cxnSp>
        <p:sp>
          <p:nvSpPr>
            <p:cNvPr id="343" name="Google Shape;343;p5"/>
            <p:cNvSpPr/>
            <p:nvPr/>
          </p:nvSpPr>
          <p:spPr>
            <a:xfrm>
              <a:off x="2463845" y="4515207"/>
              <a:ext cx="589384" cy="589384"/>
            </a:xfrm>
            <a:prstGeom prst="ellipse">
              <a:avLst/>
            </a:prstGeom>
            <a:solidFill>
              <a:schemeClr val="lt1"/>
            </a:solidFill>
            <a:ln cap="flat" cmpd="sng" w="57150">
              <a:solidFill>
                <a:srgbClr val="000D5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D54"/>
                </a:solidFill>
                <a:latin typeface="Arial"/>
                <a:ea typeface="Arial"/>
                <a:cs typeface="Arial"/>
                <a:sym typeface="Arial"/>
              </a:endParaRPr>
            </a:p>
          </p:txBody>
        </p:sp>
        <p:sp>
          <p:nvSpPr>
            <p:cNvPr id="344" name="Google Shape;344;p5"/>
            <p:cNvSpPr/>
            <p:nvPr/>
          </p:nvSpPr>
          <p:spPr>
            <a:xfrm>
              <a:off x="2449086" y="4679094"/>
              <a:ext cx="620683" cy="25391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050"/>
                <a:buFont typeface="Arial"/>
                <a:buNone/>
              </a:pPr>
              <a:r>
                <a:rPr b="0" i="0" lang="en-US" sz="1050" u="none" cap="none" strike="noStrike">
                  <a:solidFill>
                    <a:srgbClr val="000D54"/>
                  </a:solidFill>
                  <a:latin typeface="Arial"/>
                  <a:ea typeface="Arial"/>
                  <a:cs typeface="Arial"/>
                  <a:sym typeface="Arial"/>
                </a:rPr>
                <a:t>Wk 1-4</a:t>
              </a:r>
              <a:endParaRPr b="0" i="0" sz="1400" u="none" cap="none" strike="noStrike">
                <a:solidFill>
                  <a:srgbClr val="000000"/>
                </a:solidFill>
                <a:latin typeface="Arial"/>
                <a:ea typeface="Arial"/>
                <a:cs typeface="Arial"/>
                <a:sym typeface="Arial"/>
              </a:endParaRPr>
            </a:p>
          </p:txBody>
        </p:sp>
      </p:grpSp>
      <p:sp>
        <p:nvSpPr>
          <p:cNvPr id="345" name="Google Shape;345;p5"/>
          <p:cNvSpPr txBox="1"/>
          <p:nvPr/>
        </p:nvSpPr>
        <p:spPr>
          <a:xfrm>
            <a:off x="1531155" y="1698413"/>
            <a:ext cx="206178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LITERATURE REVIEW</a:t>
            </a:r>
            <a:endParaRPr b="0" i="0" sz="1400" u="none" cap="none" strike="noStrike">
              <a:solidFill>
                <a:srgbClr val="000000"/>
              </a:solidFill>
              <a:latin typeface="Arial"/>
              <a:ea typeface="Arial"/>
              <a:cs typeface="Arial"/>
              <a:sym typeface="Arial"/>
            </a:endParaRPr>
          </a:p>
        </p:txBody>
      </p:sp>
      <p:sp>
        <p:nvSpPr>
          <p:cNvPr id="346" name="Google Shape;346;p5"/>
          <p:cNvSpPr txBox="1"/>
          <p:nvPr/>
        </p:nvSpPr>
        <p:spPr>
          <a:xfrm>
            <a:off x="6447412" y="1696854"/>
            <a:ext cx="1649811"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792C25"/>
                </a:solidFill>
                <a:latin typeface="Arial"/>
                <a:ea typeface="Arial"/>
                <a:cs typeface="Arial"/>
                <a:sym typeface="Arial"/>
              </a:rPr>
              <a:t>LOGICAL MODEL</a:t>
            </a:r>
            <a:endParaRPr b="0" i="0" sz="1400" u="none" cap="none" strike="noStrike">
              <a:solidFill>
                <a:srgbClr val="000000"/>
              </a:solidFill>
              <a:latin typeface="Arial"/>
              <a:ea typeface="Arial"/>
              <a:cs typeface="Arial"/>
              <a:sym typeface="Arial"/>
            </a:endParaRPr>
          </a:p>
        </p:txBody>
      </p:sp>
      <p:sp>
        <p:nvSpPr>
          <p:cNvPr id="347" name="Google Shape;347;p5"/>
          <p:cNvSpPr txBox="1"/>
          <p:nvPr/>
        </p:nvSpPr>
        <p:spPr>
          <a:xfrm>
            <a:off x="3863445" y="3719935"/>
            <a:ext cx="2100255"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385283"/>
                </a:solidFill>
                <a:latin typeface="Arial"/>
                <a:ea typeface="Arial"/>
                <a:cs typeface="Arial"/>
                <a:sym typeface="Arial"/>
              </a:rPr>
              <a:t>CONCEPTUAL MODEL</a:t>
            </a:r>
            <a:endParaRPr b="0" i="0" sz="1400" u="none" cap="none" strike="noStrike">
              <a:solidFill>
                <a:srgbClr val="385283"/>
              </a:solidFill>
              <a:latin typeface="Arial"/>
              <a:ea typeface="Arial"/>
              <a:cs typeface="Arial"/>
              <a:sym typeface="Arial"/>
            </a:endParaRPr>
          </a:p>
        </p:txBody>
      </p:sp>
      <p:sp>
        <p:nvSpPr>
          <p:cNvPr id="348" name="Google Shape;348;p5"/>
          <p:cNvSpPr txBox="1"/>
          <p:nvPr/>
        </p:nvSpPr>
        <p:spPr>
          <a:xfrm>
            <a:off x="8743695" y="3715387"/>
            <a:ext cx="176202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D0D0D"/>
                </a:solidFill>
                <a:latin typeface="Arial"/>
                <a:ea typeface="Arial"/>
                <a:cs typeface="Arial"/>
                <a:sym typeface="Arial"/>
              </a:rPr>
              <a:t>PHYSICAL MODEL</a:t>
            </a:r>
            <a:endParaRPr b="0" i="0" sz="1400" u="none" cap="none" strike="noStrike">
              <a:solidFill>
                <a:srgbClr val="000000"/>
              </a:solidFill>
              <a:latin typeface="Arial"/>
              <a:ea typeface="Arial"/>
              <a:cs typeface="Arial"/>
              <a:sym typeface="Arial"/>
            </a:endParaRPr>
          </a:p>
        </p:txBody>
      </p:sp>
      <p:cxnSp>
        <p:nvCxnSpPr>
          <p:cNvPr id="349" name="Google Shape;349;p5"/>
          <p:cNvCxnSpPr/>
          <p:nvPr/>
        </p:nvCxnSpPr>
        <p:spPr>
          <a:xfrm>
            <a:off x="2332374" y="2058167"/>
            <a:ext cx="502061" cy="0"/>
          </a:xfrm>
          <a:prstGeom prst="straightConnector1">
            <a:avLst/>
          </a:prstGeom>
          <a:noFill/>
          <a:ln cap="flat" cmpd="sng" w="28575">
            <a:solidFill>
              <a:srgbClr val="000D54"/>
            </a:solidFill>
            <a:prstDash val="solid"/>
            <a:round/>
            <a:headEnd len="sm" w="sm" type="none"/>
            <a:tailEnd len="sm" w="sm" type="none"/>
          </a:ln>
        </p:spPr>
      </p:cxnSp>
      <p:cxnSp>
        <p:nvCxnSpPr>
          <p:cNvPr id="350" name="Google Shape;350;p5"/>
          <p:cNvCxnSpPr/>
          <p:nvPr/>
        </p:nvCxnSpPr>
        <p:spPr>
          <a:xfrm>
            <a:off x="4662538" y="4089400"/>
            <a:ext cx="502061" cy="0"/>
          </a:xfrm>
          <a:prstGeom prst="straightConnector1">
            <a:avLst/>
          </a:prstGeom>
          <a:noFill/>
          <a:ln cap="flat" cmpd="sng" w="28575">
            <a:solidFill>
              <a:srgbClr val="385283"/>
            </a:solidFill>
            <a:prstDash val="solid"/>
            <a:round/>
            <a:headEnd len="sm" w="sm" type="none"/>
            <a:tailEnd len="sm" w="sm" type="none"/>
          </a:ln>
        </p:spPr>
      </p:cxnSp>
      <p:cxnSp>
        <p:nvCxnSpPr>
          <p:cNvPr id="351" name="Google Shape;351;p5"/>
          <p:cNvCxnSpPr/>
          <p:nvPr/>
        </p:nvCxnSpPr>
        <p:spPr>
          <a:xfrm>
            <a:off x="9377002" y="4072792"/>
            <a:ext cx="502061" cy="0"/>
          </a:xfrm>
          <a:prstGeom prst="straightConnector1">
            <a:avLst/>
          </a:prstGeom>
          <a:noFill/>
          <a:ln cap="flat" cmpd="sng" w="28575">
            <a:solidFill>
              <a:srgbClr val="0D0D0D"/>
            </a:solidFill>
            <a:prstDash val="solid"/>
            <a:round/>
            <a:headEnd len="sm" w="sm" type="none"/>
            <a:tailEnd len="sm" w="sm" type="none"/>
          </a:ln>
        </p:spPr>
      </p:cxnSp>
      <p:cxnSp>
        <p:nvCxnSpPr>
          <p:cNvPr id="352" name="Google Shape;352;p5"/>
          <p:cNvCxnSpPr/>
          <p:nvPr/>
        </p:nvCxnSpPr>
        <p:spPr>
          <a:xfrm>
            <a:off x="7014495" y="2058167"/>
            <a:ext cx="502061" cy="0"/>
          </a:xfrm>
          <a:prstGeom prst="straightConnector1">
            <a:avLst/>
          </a:prstGeom>
          <a:noFill/>
          <a:ln cap="flat" cmpd="sng" w="28575">
            <a:solidFill>
              <a:srgbClr val="792C25"/>
            </a:solidFill>
            <a:prstDash val="solid"/>
            <a:round/>
            <a:headEnd len="sm" w="sm" type="none"/>
            <a:tailEnd len="sm" w="sm" type="none"/>
          </a:ln>
        </p:spPr>
      </p:cxnSp>
      <p:sp>
        <p:nvSpPr>
          <p:cNvPr id="353" name="Google Shape;353;p5"/>
          <p:cNvSpPr txBox="1"/>
          <p:nvPr/>
        </p:nvSpPr>
        <p:spPr>
          <a:xfrm>
            <a:off x="1362893" y="2135380"/>
            <a:ext cx="2413972" cy="92333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1" lang="en-US" sz="900" u="none" cap="none" strike="noStrike">
                <a:solidFill>
                  <a:srgbClr val="000000"/>
                </a:solidFill>
                <a:latin typeface="Arial"/>
                <a:ea typeface="Arial"/>
                <a:cs typeface="Arial"/>
                <a:sym typeface="Arial"/>
              </a:rPr>
              <a:t>We conducted a detailed literature review across relevant industries and reported actionable insights and recommendations for next steps. We summarized our findings in a brief synopsis and compiled our paper-by-paper summaries.</a:t>
            </a:r>
            <a:endParaRPr b="0" i="0" sz="1400" u="none" cap="none" strike="noStrike">
              <a:solidFill>
                <a:srgbClr val="000000"/>
              </a:solidFill>
              <a:latin typeface="Arial"/>
              <a:ea typeface="Arial"/>
              <a:cs typeface="Arial"/>
              <a:sym typeface="Arial"/>
            </a:endParaRPr>
          </a:p>
        </p:txBody>
      </p:sp>
      <p:sp>
        <p:nvSpPr>
          <p:cNvPr id="354" name="Google Shape;354;p5"/>
          <p:cNvSpPr txBox="1"/>
          <p:nvPr/>
        </p:nvSpPr>
        <p:spPr>
          <a:xfrm>
            <a:off x="3719069" y="4158171"/>
            <a:ext cx="2370392" cy="92333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1" lang="en-US" sz="900" u="none" cap="none" strike="noStrike">
                <a:solidFill>
                  <a:srgbClr val="000000"/>
                </a:solidFill>
                <a:latin typeface="Arial"/>
                <a:ea typeface="Arial"/>
                <a:cs typeface="Arial"/>
                <a:sym typeface="Arial"/>
              </a:rPr>
              <a:t>We developed a conceptual framework for establishing causal relationships between immersion, study designer empathy, and patient experience, leveraging previously reported study designs and novel ideas generated internally.</a:t>
            </a:r>
            <a:endParaRPr b="0" i="0" sz="1400" u="none" cap="none" strike="noStrike">
              <a:solidFill>
                <a:srgbClr val="000000"/>
              </a:solidFill>
              <a:latin typeface="Arial"/>
              <a:ea typeface="Arial"/>
              <a:cs typeface="Arial"/>
              <a:sym typeface="Arial"/>
            </a:endParaRPr>
          </a:p>
        </p:txBody>
      </p:sp>
      <p:sp>
        <p:nvSpPr>
          <p:cNvPr id="355" name="Google Shape;355;p5"/>
          <p:cNvSpPr txBox="1"/>
          <p:nvPr/>
        </p:nvSpPr>
        <p:spPr>
          <a:xfrm>
            <a:off x="6080329" y="2126802"/>
            <a:ext cx="2370392" cy="92333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1" lang="en-US" sz="900" u="none" cap="none" strike="noStrike">
                <a:solidFill>
                  <a:srgbClr val="000000"/>
                </a:solidFill>
                <a:latin typeface="Arial"/>
                <a:ea typeface="Arial"/>
                <a:cs typeface="Arial"/>
                <a:sym typeface="Arial"/>
              </a:rPr>
              <a:t>Building on our conceptual model, we developed a detailed logical model comprised of a patient experience survey, study designer empathy survey, and study designer accommodation survey. Metrics for quantification were developed.</a:t>
            </a:r>
            <a:endParaRPr b="0" i="0" sz="1400" u="none" cap="none" strike="noStrike">
              <a:solidFill>
                <a:srgbClr val="000000"/>
              </a:solidFill>
              <a:latin typeface="Arial"/>
              <a:ea typeface="Arial"/>
              <a:cs typeface="Arial"/>
              <a:sym typeface="Arial"/>
            </a:endParaRPr>
          </a:p>
        </p:txBody>
      </p:sp>
      <p:sp>
        <p:nvSpPr>
          <p:cNvPr id="356" name="Google Shape;356;p5"/>
          <p:cNvSpPr txBox="1"/>
          <p:nvPr/>
        </p:nvSpPr>
        <p:spPr>
          <a:xfrm>
            <a:off x="8465348" y="4158171"/>
            <a:ext cx="2370392" cy="92333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1" lang="en-US" sz="900" u="none" cap="none" strike="noStrike">
                <a:solidFill>
                  <a:srgbClr val="000000"/>
                </a:solidFill>
                <a:latin typeface="Arial"/>
                <a:ea typeface="Arial"/>
                <a:cs typeface="Arial"/>
                <a:sym typeface="Arial"/>
              </a:rPr>
              <a:t>An Rshiny app was developed for survey collection and automatic data analyses. This allows for streamlined results generation once survey data is collected. Data was strategically simulated for demonstration purposes.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1" name="Shape 361"/>
        <p:cNvGrpSpPr/>
        <p:nvPr/>
      </p:nvGrpSpPr>
      <p:grpSpPr>
        <a:xfrm>
          <a:off x="0" y="0"/>
          <a:ext cx="0" cy="0"/>
          <a:chOff x="0" y="0"/>
          <a:chExt cx="0" cy="0"/>
        </a:xfrm>
      </p:grpSpPr>
      <p:sp>
        <p:nvSpPr>
          <p:cNvPr id="362" name="Google Shape;362;p6"/>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363" name="Google Shape;363;p6"/>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364" name="Google Shape;364;p6"/>
          <p:cNvCxnSpPr/>
          <p:nvPr/>
        </p:nvCxnSpPr>
        <p:spPr>
          <a:xfrm>
            <a:off x="276070" y="1081545"/>
            <a:ext cx="11599255" cy="0"/>
          </a:xfrm>
          <a:prstGeom prst="straightConnector1">
            <a:avLst/>
          </a:prstGeom>
          <a:noFill/>
          <a:ln cap="flat" cmpd="sng" w="28575">
            <a:solidFill>
              <a:schemeClr val="dk1"/>
            </a:solidFill>
            <a:prstDash val="solid"/>
            <a:miter lim="800000"/>
            <a:headEnd len="sm" w="sm" type="none"/>
            <a:tailEnd len="sm" w="sm" type="none"/>
          </a:ln>
        </p:spPr>
      </p:cxnSp>
      <p:sp>
        <p:nvSpPr>
          <p:cNvPr id="365" name="Google Shape;365;p6"/>
          <p:cNvSpPr txBox="1"/>
          <p:nvPr/>
        </p:nvSpPr>
        <p:spPr>
          <a:xfrm>
            <a:off x="415635" y="49745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Literature Review</a:t>
            </a:r>
            <a:endParaRPr b="0" i="0" sz="2400" u="none" cap="none" strike="noStrike">
              <a:solidFill>
                <a:srgbClr val="000000"/>
              </a:solidFill>
              <a:latin typeface="Arial"/>
              <a:ea typeface="Arial"/>
              <a:cs typeface="Arial"/>
              <a:sym typeface="Arial"/>
            </a:endParaRPr>
          </a:p>
        </p:txBody>
      </p:sp>
      <p:pic>
        <p:nvPicPr>
          <p:cNvPr descr="A picture containing qr code&#10;&#10;Description automatically generated" id="366" name="Google Shape;366;p6"/>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367" name="Google Shape;367;p6"/>
          <p:cNvSpPr txBox="1"/>
          <p:nvPr/>
        </p:nvSpPr>
        <p:spPr>
          <a:xfrm>
            <a:off x="415625" y="1140774"/>
            <a:ext cx="11500200" cy="5028081"/>
          </a:xfrm>
          <a:prstGeom prst="rect">
            <a:avLst/>
          </a:prstGeom>
          <a:noFill/>
          <a:ln>
            <a:noFill/>
          </a:ln>
        </p:spPr>
        <p:txBody>
          <a:bodyPr anchorCtr="0" anchor="t" bIns="68575" lIns="68575" spcFirstLastPara="1" rIns="68575" wrap="square" tIns="68575">
            <a:noAutofit/>
          </a:bodyPr>
          <a:lstStyle/>
          <a:p>
            <a:pPr indent="-336550" lvl="0" marL="4572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We spent the first several weeks conducting an in-depth review of the literature in the following key areas: </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Patient experience in clinical trials:</a:t>
            </a:r>
            <a:r>
              <a:rPr b="0" i="0" lang="en-US" sz="1600" u="none" cap="none" strike="noStrike">
                <a:solidFill>
                  <a:schemeClr val="dk1"/>
                </a:solidFill>
                <a:latin typeface="Arial"/>
                <a:ea typeface="Arial"/>
                <a:cs typeface="Arial"/>
                <a:sym typeface="Arial"/>
              </a:rPr>
              <a:t> How are things like patient experience and patient burden measured, and can we develop an aggregate metric to quantify this?</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VR use across several industries:</a:t>
            </a:r>
            <a:r>
              <a:rPr b="0" i="0" lang="en-US" sz="1600" u="none" cap="none" strike="noStrike">
                <a:solidFill>
                  <a:schemeClr val="dk1"/>
                </a:solidFill>
                <a:latin typeface="Arial"/>
                <a:ea typeface="Arial"/>
                <a:cs typeface="Arial"/>
                <a:sym typeface="Arial"/>
              </a:rPr>
              <a:t> Where has VR been already used, and has it been shown to be effective? What are relevant insights? </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Study designer empathy measurement:</a:t>
            </a:r>
            <a:r>
              <a:rPr b="0" i="0" lang="en-US" sz="1600" u="none" cap="none" strike="noStrike">
                <a:solidFill>
                  <a:schemeClr val="dk1"/>
                </a:solidFill>
                <a:latin typeface="Arial"/>
                <a:ea typeface="Arial"/>
                <a:cs typeface="Arial"/>
                <a:sym typeface="Arial"/>
              </a:rPr>
              <a:t> How is empathy measured, and has VR/immersion been shown to increase empathy?</a:t>
            </a:r>
            <a:endParaRPr b="0" i="0" sz="1400" u="none" cap="none" strike="noStrike">
              <a:solidFill>
                <a:srgbClr val="000000"/>
              </a:solidFill>
              <a:latin typeface="Arial"/>
              <a:ea typeface="Arial"/>
              <a:cs typeface="Arial"/>
              <a:sym typeface="Arial"/>
            </a:endParaRPr>
          </a:p>
          <a:p>
            <a:pPr indent="-336550" lvl="0" marL="457200" marR="0" rtl="0" algn="l">
              <a:lnSpc>
                <a:spcPct val="100000"/>
              </a:lnSpc>
              <a:spcBef>
                <a:spcPts val="12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We focused primarily on breast cancer (BRCA) trials and study designs which had similar goals/motivations to ours. Literature which was directly related to each of the three causal links was particularly important.</a:t>
            </a:r>
            <a:endParaRPr b="0" i="0" sz="1400" u="none" cap="none" strike="noStrike">
              <a:solidFill>
                <a:srgbClr val="000000"/>
              </a:solidFill>
              <a:latin typeface="Arial"/>
              <a:ea typeface="Arial"/>
              <a:cs typeface="Arial"/>
              <a:sym typeface="Arial"/>
            </a:endParaRPr>
          </a:p>
          <a:p>
            <a:pPr indent="-336550" lvl="0" marL="457200" marR="0" rtl="0" algn="l">
              <a:lnSpc>
                <a:spcPct val="100000"/>
              </a:lnSpc>
              <a:spcBef>
                <a:spcPts val="1200"/>
              </a:spcBef>
              <a:spcAft>
                <a:spcPts val="0"/>
              </a:spcAft>
              <a:buClr>
                <a:schemeClr val="dk1"/>
              </a:buClr>
              <a:buSzPts val="1700"/>
              <a:buFont typeface="Helvetica Neue"/>
              <a:buChar char="●"/>
            </a:pPr>
            <a:r>
              <a:rPr b="0" i="1" lang="en-US" sz="1600" u="none" cap="none" strike="noStrike">
                <a:solidFill>
                  <a:schemeClr val="dk1"/>
                </a:solidFill>
                <a:latin typeface="Arial"/>
                <a:ea typeface="Arial"/>
                <a:cs typeface="Arial"/>
                <a:sym typeface="Arial"/>
              </a:rPr>
              <a:t>Key deliverables... </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12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Literature synopsis:</a:t>
            </a:r>
            <a:r>
              <a:rPr b="0" i="0" lang="en-US" sz="1600" u="none" cap="none" strike="noStrike">
                <a:solidFill>
                  <a:schemeClr val="dk1"/>
                </a:solidFill>
                <a:latin typeface="Arial"/>
                <a:ea typeface="Arial"/>
                <a:cs typeface="Arial"/>
                <a:sym typeface="Arial"/>
              </a:rPr>
              <a:t> We summarize key insights and provide actionable recommendations and next steps based on our literature review. This synopsis was continually updated and adapted to new literature. </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12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Immersion and empathy: </a:t>
            </a:r>
            <a:r>
              <a:rPr b="0" i="0" lang="en-US" sz="1600" u="none" cap="none" strike="noStrike">
                <a:solidFill>
                  <a:schemeClr val="dk1"/>
                </a:solidFill>
                <a:latin typeface="Arial"/>
                <a:ea typeface="Arial"/>
                <a:cs typeface="Arial"/>
                <a:sym typeface="Arial"/>
              </a:rPr>
              <a:t>We specifically detail the different types of immersion strategies leveraged across several studies. The effect of different types of immersion on overall empathy is reported. </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12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Paper-by-paper notes: </a:t>
            </a:r>
            <a:r>
              <a:rPr b="0" i="0" lang="en-US" sz="1600" u="none" cap="none" strike="noStrike">
                <a:solidFill>
                  <a:schemeClr val="dk1"/>
                </a:solidFill>
                <a:latin typeface="Arial"/>
                <a:ea typeface="Arial"/>
                <a:cs typeface="Arial"/>
                <a:sym typeface="Arial"/>
              </a:rPr>
              <a:t>Our notes on each of the papers we read are compiled in a spreadsheet, organized by the different literature review topics. Summaries, relevant insights, and data accessibility are reported for each read.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2" name="Shape 372"/>
        <p:cNvGrpSpPr/>
        <p:nvPr/>
      </p:nvGrpSpPr>
      <p:grpSpPr>
        <a:xfrm>
          <a:off x="0" y="0"/>
          <a:ext cx="0" cy="0"/>
          <a:chOff x="0" y="0"/>
          <a:chExt cx="0" cy="0"/>
        </a:xfrm>
      </p:grpSpPr>
      <p:pic>
        <p:nvPicPr>
          <p:cNvPr id="373" name="Google Shape;373;p7"/>
          <p:cNvPicPr preferRelativeResize="0"/>
          <p:nvPr/>
        </p:nvPicPr>
        <p:blipFill rotWithShape="1">
          <a:blip r:embed="rId3">
            <a:alphaModFix/>
          </a:blip>
          <a:srcRect b="0" l="0" r="0" t="0"/>
          <a:stretch/>
        </p:blipFill>
        <p:spPr>
          <a:xfrm>
            <a:off x="6043820" y="4690245"/>
            <a:ext cx="3065163" cy="1604050"/>
          </a:xfrm>
          <a:prstGeom prst="rect">
            <a:avLst/>
          </a:prstGeom>
          <a:noFill/>
          <a:ln>
            <a:noFill/>
          </a:ln>
        </p:spPr>
      </p:pic>
      <p:pic>
        <p:nvPicPr>
          <p:cNvPr descr="Text&#10;&#10;Description automatically generated" id="374" name="Google Shape;374;p7"/>
          <p:cNvPicPr preferRelativeResize="0"/>
          <p:nvPr/>
        </p:nvPicPr>
        <p:blipFill rotWithShape="1">
          <a:blip r:embed="rId4">
            <a:alphaModFix/>
          </a:blip>
          <a:srcRect b="0" l="0" r="0" t="0"/>
          <a:stretch/>
        </p:blipFill>
        <p:spPr>
          <a:xfrm>
            <a:off x="3832237" y="4632800"/>
            <a:ext cx="2055455" cy="1675011"/>
          </a:xfrm>
          <a:prstGeom prst="rect">
            <a:avLst/>
          </a:prstGeom>
          <a:noFill/>
          <a:ln>
            <a:noFill/>
          </a:ln>
        </p:spPr>
      </p:pic>
      <p:pic>
        <p:nvPicPr>
          <p:cNvPr descr="Text&#10;&#10;Description automatically generated" id="375" name="Google Shape;375;p7"/>
          <p:cNvPicPr preferRelativeResize="0"/>
          <p:nvPr/>
        </p:nvPicPr>
        <p:blipFill rotWithShape="1">
          <a:blip r:embed="rId5">
            <a:alphaModFix/>
          </a:blip>
          <a:srcRect b="0" l="0" r="0" t="0"/>
          <a:stretch/>
        </p:blipFill>
        <p:spPr>
          <a:xfrm>
            <a:off x="6826160" y="1677900"/>
            <a:ext cx="1938890" cy="2203766"/>
          </a:xfrm>
          <a:prstGeom prst="rect">
            <a:avLst/>
          </a:prstGeom>
          <a:noFill/>
          <a:ln>
            <a:noFill/>
          </a:ln>
        </p:spPr>
      </p:pic>
      <p:sp>
        <p:nvSpPr>
          <p:cNvPr id="376" name="Google Shape;376;p7"/>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cxnSp>
        <p:nvCxnSpPr>
          <p:cNvPr id="377" name="Google Shape;377;p7"/>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378" name="Google Shape;378;p7"/>
          <p:cNvCxnSpPr/>
          <p:nvPr/>
        </p:nvCxnSpPr>
        <p:spPr>
          <a:xfrm>
            <a:off x="276070" y="1081545"/>
            <a:ext cx="11639860" cy="0"/>
          </a:xfrm>
          <a:prstGeom prst="straightConnector1">
            <a:avLst/>
          </a:prstGeom>
          <a:noFill/>
          <a:ln cap="flat" cmpd="sng" w="28575">
            <a:solidFill>
              <a:schemeClr val="dk1"/>
            </a:solidFill>
            <a:prstDash val="solid"/>
            <a:miter lim="800000"/>
            <a:headEnd len="sm" w="sm" type="none"/>
            <a:tailEnd len="sm" w="sm" type="none"/>
          </a:ln>
        </p:spPr>
      </p:cxnSp>
      <p:sp>
        <p:nvSpPr>
          <p:cNvPr id="379" name="Google Shape;379;p7"/>
          <p:cNvSpPr txBox="1"/>
          <p:nvPr/>
        </p:nvSpPr>
        <p:spPr>
          <a:xfrm>
            <a:off x="379886" y="269251"/>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Conceptual Model</a:t>
            </a:r>
            <a:endParaRPr b="0" i="0" sz="2400" u="none" cap="none" strike="noStrike">
              <a:solidFill>
                <a:srgbClr val="000000"/>
              </a:solidFill>
              <a:latin typeface="Arial"/>
              <a:ea typeface="Arial"/>
              <a:cs typeface="Arial"/>
              <a:sym typeface="Arial"/>
            </a:endParaRPr>
          </a:p>
        </p:txBody>
      </p:sp>
      <p:pic>
        <p:nvPicPr>
          <p:cNvPr descr="A picture containing qr code&#10;&#10;Description automatically generated" id="380" name="Google Shape;380;p7"/>
          <p:cNvPicPr preferRelativeResize="0"/>
          <p:nvPr/>
        </p:nvPicPr>
        <p:blipFill rotWithShape="1">
          <a:blip r:embed="rId6">
            <a:alphaModFix/>
          </a:blip>
          <a:srcRect b="0" l="0" r="0" t="0"/>
          <a:stretch/>
        </p:blipFill>
        <p:spPr>
          <a:xfrm>
            <a:off x="12339148" y="2000250"/>
            <a:ext cx="1765300" cy="2857500"/>
          </a:xfrm>
          <a:prstGeom prst="rect">
            <a:avLst/>
          </a:prstGeom>
          <a:noFill/>
          <a:ln>
            <a:noFill/>
          </a:ln>
        </p:spPr>
      </p:pic>
      <p:cxnSp>
        <p:nvCxnSpPr>
          <p:cNvPr id="381" name="Google Shape;381;p7"/>
          <p:cNvCxnSpPr/>
          <p:nvPr/>
        </p:nvCxnSpPr>
        <p:spPr>
          <a:xfrm>
            <a:off x="6165783" y="1275818"/>
            <a:ext cx="0" cy="2280182"/>
          </a:xfrm>
          <a:prstGeom prst="straightConnector1">
            <a:avLst/>
          </a:prstGeom>
          <a:noFill/>
          <a:ln cap="flat" cmpd="sng" w="28575">
            <a:solidFill>
              <a:schemeClr val="dk1"/>
            </a:solidFill>
            <a:prstDash val="solid"/>
            <a:miter lim="800000"/>
            <a:headEnd len="sm" w="sm" type="none"/>
            <a:tailEnd len="sm" w="sm" type="none"/>
          </a:ln>
        </p:spPr>
      </p:cxnSp>
      <p:sp>
        <p:nvSpPr>
          <p:cNvPr id="382" name="Google Shape;382;p7"/>
          <p:cNvSpPr/>
          <p:nvPr/>
        </p:nvSpPr>
        <p:spPr>
          <a:xfrm>
            <a:off x="276070" y="1278267"/>
            <a:ext cx="278954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Immersion &lt;&gt; Empathy:</a:t>
            </a:r>
            <a:endParaRPr b="1" i="0" sz="1800" u="none" cap="none" strike="noStrike">
              <a:solidFill>
                <a:srgbClr val="FFFFFF"/>
              </a:solidFill>
              <a:latin typeface="Arial"/>
              <a:ea typeface="Arial"/>
              <a:cs typeface="Arial"/>
              <a:sym typeface="Arial"/>
            </a:endParaRPr>
          </a:p>
        </p:txBody>
      </p:sp>
      <p:sp>
        <p:nvSpPr>
          <p:cNvPr id="383" name="Google Shape;383;p7"/>
          <p:cNvSpPr/>
          <p:nvPr/>
        </p:nvSpPr>
        <p:spPr>
          <a:xfrm>
            <a:off x="5080302" y="3909675"/>
            <a:ext cx="2049000"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Empathy &lt;&gt; Study Design:</a:t>
            </a:r>
            <a:endParaRPr b="1" i="0" sz="1800" u="none" cap="none" strike="noStrike">
              <a:solidFill>
                <a:srgbClr val="FFFFFF"/>
              </a:solidFill>
              <a:latin typeface="Arial"/>
              <a:ea typeface="Arial"/>
              <a:cs typeface="Arial"/>
              <a:sym typeface="Arial"/>
            </a:endParaRPr>
          </a:p>
        </p:txBody>
      </p:sp>
      <p:sp>
        <p:nvSpPr>
          <p:cNvPr id="384" name="Google Shape;384;p7"/>
          <p:cNvSpPr/>
          <p:nvPr/>
        </p:nvSpPr>
        <p:spPr>
          <a:xfrm>
            <a:off x="7048331" y="1174346"/>
            <a:ext cx="4248279"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Study Design &lt;&gt; Patient Experience:</a:t>
            </a:r>
            <a:endParaRPr b="1" i="0" sz="1800" u="none" cap="none" strike="noStrike">
              <a:solidFill>
                <a:srgbClr val="FFFFFF"/>
              </a:solidFill>
              <a:latin typeface="Arial"/>
              <a:ea typeface="Arial"/>
              <a:cs typeface="Arial"/>
              <a:sym typeface="Arial"/>
            </a:endParaRPr>
          </a:p>
        </p:txBody>
      </p:sp>
      <p:pic>
        <p:nvPicPr>
          <p:cNvPr id="385" name="Google Shape;385;p7"/>
          <p:cNvPicPr preferRelativeResize="0"/>
          <p:nvPr/>
        </p:nvPicPr>
        <p:blipFill rotWithShape="1">
          <a:blip r:embed="rId7">
            <a:alphaModFix/>
          </a:blip>
          <a:srcRect b="0" l="0" r="0" t="0"/>
          <a:stretch/>
        </p:blipFill>
        <p:spPr>
          <a:xfrm>
            <a:off x="403636" y="2149647"/>
            <a:ext cx="3094814" cy="2511125"/>
          </a:xfrm>
          <a:prstGeom prst="rect">
            <a:avLst/>
          </a:prstGeom>
          <a:noFill/>
          <a:ln>
            <a:noFill/>
          </a:ln>
        </p:spPr>
      </p:pic>
      <p:cxnSp>
        <p:nvCxnSpPr>
          <p:cNvPr id="386" name="Google Shape;386;p7"/>
          <p:cNvCxnSpPr/>
          <p:nvPr/>
        </p:nvCxnSpPr>
        <p:spPr>
          <a:xfrm flipH="1">
            <a:off x="780983" y="3556000"/>
            <a:ext cx="5384800" cy="2511136"/>
          </a:xfrm>
          <a:prstGeom prst="straightConnector1">
            <a:avLst/>
          </a:prstGeom>
          <a:noFill/>
          <a:ln cap="flat" cmpd="sng" w="28575">
            <a:solidFill>
              <a:schemeClr val="dk1"/>
            </a:solidFill>
            <a:prstDash val="solid"/>
            <a:miter lim="800000"/>
            <a:headEnd len="sm" w="sm" type="none"/>
            <a:tailEnd len="sm" w="sm" type="none"/>
          </a:ln>
        </p:spPr>
      </p:cxnSp>
      <p:cxnSp>
        <p:nvCxnSpPr>
          <p:cNvPr id="387" name="Google Shape;387;p7"/>
          <p:cNvCxnSpPr/>
          <p:nvPr/>
        </p:nvCxnSpPr>
        <p:spPr>
          <a:xfrm>
            <a:off x="6165783" y="3556000"/>
            <a:ext cx="5496628" cy="2511136"/>
          </a:xfrm>
          <a:prstGeom prst="straightConnector1">
            <a:avLst/>
          </a:prstGeom>
          <a:noFill/>
          <a:ln cap="flat" cmpd="sng" w="28575">
            <a:solidFill>
              <a:schemeClr val="dk1"/>
            </a:solidFill>
            <a:prstDash val="solid"/>
            <a:miter lim="800000"/>
            <a:headEnd len="sm" w="sm" type="none"/>
            <a:tailEnd len="sm" w="sm" type="none"/>
          </a:ln>
        </p:spPr>
      </p:cxnSp>
      <p:pic>
        <p:nvPicPr>
          <p:cNvPr id="388" name="Google Shape;388;p7"/>
          <p:cNvPicPr preferRelativeResize="0"/>
          <p:nvPr/>
        </p:nvPicPr>
        <p:blipFill rotWithShape="1">
          <a:blip r:embed="rId8">
            <a:alphaModFix/>
          </a:blip>
          <a:srcRect b="0" l="0" r="0" t="0"/>
          <a:stretch/>
        </p:blipFill>
        <p:spPr>
          <a:xfrm>
            <a:off x="8833116" y="1890125"/>
            <a:ext cx="3362526" cy="3119601"/>
          </a:xfrm>
          <a:prstGeom prst="rect">
            <a:avLst/>
          </a:prstGeom>
          <a:noFill/>
          <a:ln>
            <a:noFill/>
          </a:ln>
        </p:spPr>
      </p:pic>
      <p:pic>
        <p:nvPicPr>
          <p:cNvPr descr="Text&#10;&#10;Description automatically generated" id="389" name="Google Shape;389;p7"/>
          <p:cNvPicPr preferRelativeResize="0"/>
          <p:nvPr/>
        </p:nvPicPr>
        <p:blipFill rotWithShape="1">
          <a:blip r:embed="rId9">
            <a:alphaModFix/>
          </a:blip>
          <a:srcRect b="0" l="0" r="0" t="0"/>
          <a:stretch/>
        </p:blipFill>
        <p:spPr>
          <a:xfrm>
            <a:off x="3524741" y="1486478"/>
            <a:ext cx="2208208" cy="1823444"/>
          </a:xfrm>
          <a:prstGeom prst="rect">
            <a:avLst/>
          </a:prstGeom>
          <a:noFill/>
          <a:ln>
            <a:noFill/>
          </a:ln>
        </p:spPr>
      </p:pic>
      <p:sp>
        <p:nvSpPr>
          <p:cNvPr id="390" name="Google Shape;390;p7"/>
          <p:cNvSpPr/>
          <p:nvPr/>
        </p:nvSpPr>
        <p:spPr>
          <a:xfrm>
            <a:off x="276069" y="722103"/>
            <a:ext cx="11639857" cy="307777"/>
          </a:xfrm>
          <a:prstGeom prst="rect">
            <a:avLst/>
          </a:prstGeom>
          <a:noFill/>
          <a:ln>
            <a:noFill/>
          </a:ln>
        </p:spPr>
        <p:txBody>
          <a:bodyPr anchorCtr="0" anchor="t" bIns="45700" lIns="91425" spcFirstLastPara="1" rIns="91425" wrap="square" tIns="45700">
            <a:spAutoFit/>
          </a:bodyPr>
          <a:lstStyle/>
          <a:p>
            <a:pPr indent="0" lvl="0" marL="120650" marR="0" rtl="0" algn="l">
              <a:lnSpc>
                <a:spcPct val="100000"/>
              </a:lnSpc>
              <a:spcBef>
                <a:spcPts val="0"/>
              </a:spcBef>
              <a:spcAft>
                <a:spcPts val="0"/>
              </a:spcAft>
              <a:buClr>
                <a:srgbClr val="000000"/>
              </a:buClr>
              <a:buSzPts val="1400"/>
              <a:buFont typeface="Arial"/>
              <a:buNone/>
            </a:pPr>
            <a:r>
              <a:rPr b="0" i="1" lang="en-US" sz="1400" u="none" cap="none" strike="noStrike">
                <a:solidFill>
                  <a:schemeClr val="dk1"/>
                </a:solidFill>
                <a:latin typeface="Arial"/>
                <a:ea typeface="Arial"/>
                <a:cs typeface="Arial"/>
                <a:sym typeface="Arial"/>
              </a:rPr>
              <a:t>Based on insights collected from literature, we proposed a conceptual model for addressing each of the three motivational causal links.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5" name="Shape 395"/>
        <p:cNvGrpSpPr/>
        <p:nvPr/>
      </p:nvGrpSpPr>
      <p:grpSpPr>
        <a:xfrm>
          <a:off x="0" y="0"/>
          <a:ext cx="0" cy="0"/>
          <a:chOff x="0" y="0"/>
          <a:chExt cx="0" cy="0"/>
        </a:xfrm>
      </p:grpSpPr>
      <p:sp>
        <p:nvSpPr>
          <p:cNvPr id="396" name="Google Shape;396;p8"/>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cxnSp>
        <p:nvCxnSpPr>
          <p:cNvPr id="397" name="Google Shape;397;p8"/>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398" name="Google Shape;398;p8"/>
          <p:cNvCxnSpPr/>
          <p:nvPr/>
        </p:nvCxnSpPr>
        <p:spPr>
          <a:xfrm>
            <a:off x="276070" y="1081545"/>
            <a:ext cx="11639860" cy="0"/>
          </a:xfrm>
          <a:prstGeom prst="straightConnector1">
            <a:avLst/>
          </a:prstGeom>
          <a:noFill/>
          <a:ln cap="flat" cmpd="sng" w="28575">
            <a:solidFill>
              <a:schemeClr val="dk1"/>
            </a:solidFill>
            <a:prstDash val="solid"/>
            <a:miter lim="800000"/>
            <a:headEnd len="sm" w="sm" type="none"/>
            <a:tailEnd len="sm" w="sm" type="none"/>
          </a:ln>
        </p:spPr>
      </p:cxnSp>
      <p:sp>
        <p:nvSpPr>
          <p:cNvPr id="399" name="Google Shape;399;p8"/>
          <p:cNvSpPr txBox="1"/>
          <p:nvPr/>
        </p:nvSpPr>
        <p:spPr>
          <a:xfrm>
            <a:off x="379886" y="257005"/>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Conceptual Model</a:t>
            </a:r>
            <a:endParaRPr b="0" i="0" sz="2400" u="none" cap="none" strike="noStrike">
              <a:solidFill>
                <a:srgbClr val="000000"/>
              </a:solidFill>
              <a:latin typeface="Arial"/>
              <a:ea typeface="Arial"/>
              <a:cs typeface="Arial"/>
              <a:sym typeface="Arial"/>
            </a:endParaRPr>
          </a:p>
        </p:txBody>
      </p:sp>
      <p:pic>
        <p:nvPicPr>
          <p:cNvPr descr="A picture containing qr code&#10;&#10;Description automatically generated" id="400" name="Google Shape;400;p8"/>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401" name="Google Shape;401;p8"/>
          <p:cNvSpPr/>
          <p:nvPr/>
        </p:nvSpPr>
        <p:spPr>
          <a:xfrm>
            <a:off x="276069" y="709857"/>
            <a:ext cx="11639857" cy="307777"/>
          </a:xfrm>
          <a:prstGeom prst="rect">
            <a:avLst/>
          </a:prstGeom>
          <a:noFill/>
          <a:ln>
            <a:noFill/>
          </a:ln>
        </p:spPr>
        <p:txBody>
          <a:bodyPr anchorCtr="0" anchor="t" bIns="45700" lIns="91425" spcFirstLastPara="1" rIns="91425" wrap="square" tIns="45700">
            <a:spAutoFit/>
          </a:bodyPr>
          <a:lstStyle/>
          <a:p>
            <a:pPr indent="0" lvl="0" marL="120650" marR="0" rtl="0" algn="l">
              <a:lnSpc>
                <a:spcPct val="100000"/>
              </a:lnSpc>
              <a:spcBef>
                <a:spcPts val="0"/>
              </a:spcBef>
              <a:spcAft>
                <a:spcPts val="0"/>
              </a:spcAft>
              <a:buClr>
                <a:srgbClr val="000000"/>
              </a:buClr>
              <a:buSzPts val="1400"/>
              <a:buFont typeface="Arial"/>
              <a:buNone/>
            </a:pPr>
            <a:r>
              <a:rPr b="0" i="1" lang="en-US" sz="1400" u="none" cap="none" strike="noStrike">
                <a:solidFill>
                  <a:schemeClr val="dk1"/>
                </a:solidFill>
                <a:latin typeface="Arial"/>
                <a:ea typeface="Arial"/>
                <a:cs typeface="Arial"/>
                <a:sym typeface="Arial"/>
              </a:rPr>
              <a:t>Based on insights collected from literature, we proposed a conceptual model for addressing each of the three motivational causal links.</a:t>
            </a:r>
            <a:endParaRPr b="0" i="0" sz="1400" u="none" cap="none" strike="noStrike">
              <a:solidFill>
                <a:srgbClr val="000000"/>
              </a:solidFill>
              <a:latin typeface="Arial"/>
              <a:ea typeface="Arial"/>
              <a:cs typeface="Arial"/>
              <a:sym typeface="Arial"/>
            </a:endParaRPr>
          </a:p>
        </p:txBody>
      </p:sp>
      <p:sp>
        <p:nvSpPr>
          <p:cNvPr id="402" name="Google Shape;402;p8"/>
          <p:cNvSpPr txBox="1"/>
          <p:nvPr/>
        </p:nvSpPr>
        <p:spPr>
          <a:xfrm>
            <a:off x="415625" y="2315691"/>
            <a:ext cx="7137081" cy="3853164"/>
          </a:xfrm>
          <a:prstGeom prst="rect">
            <a:avLst/>
          </a:prstGeom>
          <a:noFill/>
          <a:ln>
            <a:noFill/>
          </a:ln>
        </p:spPr>
        <p:txBody>
          <a:bodyPr anchorCtr="0" anchor="t" bIns="68575" lIns="68575" spcFirstLastPara="1" rIns="68575" wrap="square" tIns="68575">
            <a:noAutofit/>
          </a:bodyPr>
          <a:lstStyle/>
          <a:p>
            <a:pPr indent="-336550" lvl="0" marL="457200" marR="0" rtl="0" algn="l">
              <a:lnSpc>
                <a:spcPct val="100000"/>
              </a:lnSpc>
              <a:spcBef>
                <a:spcPts val="1200"/>
              </a:spcBef>
              <a:spcAft>
                <a:spcPts val="0"/>
              </a:spcAft>
              <a:buClr>
                <a:schemeClr val="dk1"/>
              </a:buClr>
              <a:buSzPts val="1700"/>
              <a:buFont typeface="Helvetica Neue"/>
              <a:buChar char="●"/>
            </a:pPr>
            <a:r>
              <a:rPr b="0" i="1" lang="en-US" sz="1600" u="none" cap="none" strike="noStrike">
                <a:solidFill>
                  <a:schemeClr val="dk1"/>
                </a:solidFill>
                <a:latin typeface="Arial"/>
                <a:ea typeface="Arial"/>
                <a:cs typeface="Arial"/>
                <a:sym typeface="Arial"/>
              </a:rPr>
              <a:t>Key deliverables... </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12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Conceptual model report:</a:t>
            </a:r>
            <a:r>
              <a:rPr b="0" i="0" lang="en-US" sz="1600" u="none" cap="none" strike="noStrike">
                <a:solidFill>
                  <a:schemeClr val="dk1"/>
                </a:solidFill>
                <a:latin typeface="Arial"/>
                <a:ea typeface="Arial"/>
                <a:cs typeface="Arial"/>
                <a:sym typeface="Arial"/>
              </a:rPr>
              <a:t> We summarize our conceptual model structure and offer recommendations for implementation while considering challenges and costs that may be associated. </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12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Model overview: </a:t>
            </a:r>
            <a:r>
              <a:rPr b="0" i="0" lang="en-US" sz="1600" u="none" cap="none" strike="noStrike">
                <a:solidFill>
                  <a:schemeClr val="dk1"/>
                </a:solidFill>
                <a:latin typeface="Arial"/>
                <a:ea typeface="Arial"/>
                <a:cs typeface="Arial"/>
                <a:sym typeface="Arial"/>
              </a:rPr>
              <a:t>A high-level summary of our conceptual model proposal with brief descriptions is provided for reference. </a:t>
            </a:r>
            <a:endParaRPr b="0" i="0" sz="1400" u="none" cap="none" strike="noStrike">
              <a:solidFill>
                <a:srgbClr val="000000"/>
              </a:solidFill>
              <a:latin typeface="Arial"/>
              <a:ea typeface="Arial"/>
              <a:cs typeface="Arial"/>
              <a:sym typeface="Arial"/>
            </a:endParaRPr>
          </a:p>
        </p:txBody>
      </p:sp>
      <p:pic>
        <p:nvPicPr>
          <p:cNvPr id="403" name="Google Shape;403;p8"/>
          <p:cNvPicPr preferRelativeResize="0"/>
          <p:nvPr/>
        </p:nvPicPr>
        <p:blipFill rotWithShape="1">
          <a:blip r:embed="rId4">
            <a:alphaModFix/>
          </a:blip>
          <a:srcRect b="0" l="0" r="0" t="0"/>
          <a:stretch/>
        </p:blipFill>
        <p:spPr>
          <a:xfrm>
            <a:off x="7971419" y="1224083"/>
            <a:ext cx="3804956" cy="492406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8" name="Shape 408"/>
        <p:cNvGrpSpPr/>
        <p:nvPr/>
      </p:nvGrpSpPr>
      <p:grpSpPr>
        <a:xfrm>
          <a:off x="0" y="0"/>
          <a:ext cx="0" cy="0"/>
          <a:chOff x="0" y="0"/>
          <a:chExt cx="0" cy="0"/>
        </a:xfrm>
      </p:grpSpPr>
      <p:sp>
        <p:nvSpPr>
          <p:cNvPr id="409" name="Google Shape;409;p9"/>
          <p:cNvSpPr txBox="1"/>
          <p:nvPr/>
        </p:nvSpPr>
        <p:spPr>
          <a:xfrm>
            <a:off x="415625" y="1188274"/>
            <a:ext cx="11500200" cy="5028081"/>
          </a:xfrm>
          <a:prstGeom prst="rect">
            <a:avLst/>
          </a:prstGeom>
          <a:noFill/>
          <a:ln>
            <a:noFill/>
          </a:ln>
        </p:spPr>
        <p:txBody>
          <a:bodyPr anchorCtr="0" anchor="t" bIns="68575" lIns="68575" spcFirstLastPara="1" rIns="68575" wrap="square" tIns="68575">
            <a:noAutofit/>
          </a:bodyPr>
          <a:lstStyle/>
          <a:p>
            <a:pPr indent="-336550" lvl="0" marL="4572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 </a:t>
            </a:r>
            <a:r>
              <a:rPr b="1" i="0" lang="en-US" sz="1600" u="none" cap="none" strike="noStrike">
                <a:solidFill>
                  <a:schemeClr val="dk1"/>
                </a:solidFill>
                <a:latin typeface="Arial"/>
                <a:ea typeface="Arial"/>
                <a:cs typeface="Arial"/>
                <a:sym typeface="Arial"/>
              </a:rPr>
              <a:t>Study designer empathy survey </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0" i="1" lang="en-US" sz="1600" u="sng" cap="none" strike="noStrike">
                <a:solidFill>
                  <a:schemeClr val="dk1"/>
                </a:solidFill>
                <a:latin typeface="Arial"/>
                <a:ea typeface="Arial"/>
                <a:cs typeface="Arial"/>
                <a:sym typeface="Arial"/>
              </a:rPr>
              <a:t>Goal</a:t>
            </a:r>
            <a:r>
              <a:rPr b="0" i="0" lang="en-US" sz="1600" u="none" cap="none" strike="noStrike">
                <a:solidFill>
                  <a:schemeClr val="dk1"/>
                </a:solidFill>
                <a:latin typeface="Arial"/>
                <a:ea typeface="Arial"/>
                <a:cs typeface="Arial"/>
                <a:sym typeface="Arial"/>
              </a:rPr>
              <a:t>: to quantify the empathy of a study designer toward a study participant</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This survey was modeled after the Jefferson Scale of Empathy (JSE) and the Toronto Empathy Questionnaire (TEQ), two standard, reputable surveys widely used. Some questions were removed while others were modified to make more suitable for our specific applications.</a:t>
            </a:r>
            <a:endParaRPr b="0" i="0" sz="1400" u="none" cap="none" strike="noStrike">
              <a:solidFill>
                <a:srgbClr val="000000"/>
              </a:solidFill>
              <a:latin typeface="Arial"/>
              <a:ea typeface="Arial"/>
              <a:cs typeface="Arial"/>
              <a:sym typeface="Arial"/>
            </a:endParaRPr>
          </a:p>
          <a:p>
            <a:pPr indent="-336550" lvl="0" marL="457200" marR="0" rtl="0" algn="l">
              <a:lnSpc>
                <a:spcPct val="100000"/>
              </a:lnSpc>
              <a:spcBef>
                <a:spcPts val="6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Patient experience survey</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0" i="1" lang="en-US" sz="1600" u="sng" cap="none" strike="noStrike">
                <a:solidFill>
                  <a:schemeClr val="dk1"/>
                </a:solidFill>
                <a:latin typeface="Arial"/>
                <a:ea typeface="Arial"/>
                <a:cs typeface="Arial"/>
                <a:sym typeface="Arial"/>
              </a:rPr>
              <a:t>Goal</a:t>
            </a:r>
            <a:r>
              <a:rPr b="0" i="0" lang="en-US" sz="1600" u="none" cap="none" strike="noStrike">
                <a:solidFill>
                  <a:schemeClr val="dk1"/>
                </a:solidFill>
                <a:latin typeface="Arial"/>
                <a:ea typeface="Arial"/>
                <a:cs typeface="Arial"/>
                <a:sym typeface="Arial"/>
              </a:rPr>
              <a:t>: to qualitatively assess and quantify the patients’ experience throughout the clinical trial</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This survey was based off the CAHPS surveys; some questions were modified to make more suitable for our specific applications, and additional </a:t>
            </a:r>
            <a:r>
              <a:rPr b="0" i="0" lang="en-US" sz="1600" u="none" cap="none" strike="noStrike">
                <a:solidFill>
                  <a:schemeClr val="dk1"/>
                </a:solidFill>
                <a:latin typeface="Helvetica Neue"/>
                <a:ea typeface="Helvetica Neue"/>
                <a:cs typeface="Helvetica Neue"/>
                <a:sym typeface="Helvetica Neue"/>
              </a:rPr>
              <a:t>questions were added to address patient burden. </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Helvetica Neue"/>
                <a:ea typeface="Helvetica Neue"/>
                <a:cs typeface="Helvetica Neue"/>
                <a:sym typeface="Helvetica Neue"/>
              </a:rPr>
              <a:t>Seven categories of questions: demographic (10), care satisfaction (4), medical advice (4), communication (5), subjective overall rating (1), appointment timeliness (3), and visiting logistics (4). Patient-specific scores were derived for each category and subsequently aggregated. </a:t>
            </a:r>
            <a:endParaRPr b="0" i="0" sz="1600" u="none" cap="none" strike="noStrike">
              <a:solidFill>
                <a:schemeClr val="dk1"/>
              </a:solidFill>
              <a:latin typeface="Arial"/>
              <a:ea typeface="Arial"/>
              <a:cs typeface="Arial"/>
              <a:sym typeface="Arial"/>
            </a:endParaRPr>
          </a:p>
          <a:p>
            <a:pPr indent="-336550" lvl="0" marL="457200" marR="0" rtl="0" algn="l">
              <a:lnSpc>
                <a:spcPct val="100000"/>
              </a:lnSpc>
              <a:spcBef>
                <a:spcPts val="600"/>
              </a:spcBef>
              <a:spcAft>
                <a:spcPts val="0"/>
              </a:spcAft>
              <a:buClr>
                <a:schemeClr val="dk1"/>
              </a:buClr>
              <a:buSzPts val="1700"/>
              <a:buFont typeface="Helvetica Neue"/>
              <a:buChar char="●"/>
            </a:pPr>
            <a:r>
              <a:rPr b="1" i="0" lang="en-US" sz="1600" u="none" cap="none" strike="noStrike">
                <a:solidFill>
                  <a:schemeClr val="dk1"/>
                </a:solidFill>
                <a:latin typeface="Arial"/>
                <a:ea typeface="Arial"/>
                <a:cs typeface="Arial"/>
                <a:sym typeface="Arial"/>
              </a:rPr>
              <a:t>Study designer accommodation survey</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0" i="1" lang="en-US" sz="1600" u="sng" cap="none" strike="noStrike">
                <a:solidFill>
                  <a:schemeClr val="dk1"/>
                </a:solidFill>
                <a:latin typeface="Arial"/>
                <a:ea typeface="Arial"/>
                <a:cs typeface="Arial"/>
                <a:sym typeface="Arial"/>
              </a:rPr>
              <a:t>Goal</a:t>
            </a:r>
            <a:r>
              <a:rPr b="0" i="0" lang="en-US" sz="1600" u="none" cap="none" strike="noStrike">
                <a:solidFill>
                  <a:schemeClr val="dk1"/>
                </a:solidFill>
                <a:latin typeface="Arial"/>
                <a:ea typeface="Arial"/>
                <a:cs typeface="Arial"/>
                <a:sym typeface="Arial"/>
              </a:rPr>
              <a:t>: to assess study designer accommodability and contract study designer perspective with patient perspective</a:t>
            </a:r>
            <a:endParaRPr b="0" i="0" sz="1400" u="none" cap="none" strike="noStrike">
              <a:solidFill>
                <a:srgbClr val="000000"/>
              </a:solidFill>
              <a:latin typeface="Arial"/>
              <a:ea typeface="Arial"/>
              <a:cs typeface="Arial"/>
              <a:sym typeface="Arial"/>
            </a:endParaRPr>
          </a:p>
          <a:p>
            <a:pPr indent="-336550" lvl="1" marL="914400" marR="0" rtl="0" algn="l">
              <a:lnSpc>
                <a:spcPct val="100000"/>
              </a:lnSpc>
              <a:spcBef>
                <a:spcPts val="600"/>
              </a:spcBef>
              <a:spcAft>
                <a:spcPts val="0"/>
              </a:spcAft>
              <a:buClr>
                <a:schemeClr val="dk1"/>
              </a:buClr>
              <a:buSzPts val="1700"/>
              <a:buFont typeface="Helvetica Neue"/>
              <a:buChar char="●"/>
            </a:pPr>
            <a:r>
              <a:rPr b="0" i="0" lang="en-US" sz="1600" u="none" cap="none" strike="noStrike">
                <a:solidFill>
                  <a:schemeClr val="dk1"/>
                </a:solidFill>
                <a:latin typeface="Arial"/>
                <a:ea typeface="Arial"/>
                <a:cs typeface="Arial"/>
                <a:sym typeface="Arial"/>
              </a:rPr>
              <a:t>Questions are matched to specific questions from the patient experience survey, allowing for a comparison of study designer views with that of the patient. Potential differences between study designer and patient perspective may worsen patient experience; this highlights certain elements of study design which detract from patient satisfaction. </a:t>
            </a:r>
            <a:endParaRPr b="0" i="0" sz="1400" u="none" cap="none" strike="noStrike">
              <a:solidFill>
                <a:srgbClr val="000000"/>
              </a:solidFill>
              <a:latin typeface="Arial"/>
              <a:ea typeface="Arial"/>
              <a:cs typeface="Arial"/>
              <a:sym typeface="Arial"/>
            </a:endParaRPr>
          </a:p>
        </p:txBody>
      </p:sp>
      <p:sp>
        <p:nvSpPr>
          <p:cNvPr id="410" name="Google Shape;410;p9"/>
          <p:cNvSpPr txBox="1"/>
          <p:nvPr>
            <p:ph idx="12" type="sldNum"/>
          </p:nvPr>
        </p:nvSpPr>
        <p:spPr>
          <a:xfrm>
            <a:off x="11296611" y="6329548"/>
            <a:ext cx="731600" cy="524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cxnSp>
        <p:nvCxnSpPr>
          <p:cNvPr id="411" name="Google Shape;411;p9"/>
          <p:cNvCxnSpPr/>
          <p:nvPr/>
        </p:nvCxnSpPr>
        <p:spPr>
          <a:xfrm>
            <a:off x="178130" y="6329548"/>
            <a:ext cx="11838206" cy="0"/>
          </a:xfrm>
          <a:prstGeom prst="straightConnector1">
            <a:avLst/>
          </a:prstGeom>
          <a:noFill/>
          <a:ln cap="flat" cmpd="sng" w="12700">
            <a:solidFill>
              <a:schemeClr val="dk1"/>
            </a:solidFill>
            <a:prstDash val="solid"/>
            <a:miter lim="800000"/>
            <a:headEnd len="sm" w="sm" type="none"/>
            <a:tailEnd len="sm" w="sm" type="none"/>
          </a:ln>
        </p:spPr>
      </p:cxnSp>
      <p:cxnSp>
        <p:nvCxnSpPr>
          <p:cNvPr id="412" name="Google Shape;412;p9"/>
          <p:cNvCxnSpPr/>
          <p:nvPr/>
        </p:nvCxnSpPr>
        <p:spPr>
          <a:xfrm>
            <a:off x="276070" y="1081545"/>
            <a:ext cx="11639860" cy="0"/>
          </a:xfrm>
          <a:prstGeom prst="straightConnector1">
            <a:avLst/>
          </a:prstGeom>
          <a:noFill/>
          <a:ln cap="flat" cmpd="sng" w="28575">
            <a:solidFill>
              <a:schemeClr val="dk1"/>
            </a:solidFill>
            <a:prstDash val="solid"/>
            <a:miter lim="800000"/>
            <a:headEnd len="sm" w="sm" type="none"/>
            <a:tailEnd len="sm" w="sm" type="none"/>
          </a:ln>
        </p:spPr>
      </p:cxnSp>
      <p:sp>
        <p:nvSpPr>
          <p:cNvPr id="413" name="Google Shape;413;p9"/>
          <p:cNvSpPr txBox="1"/>
          <p:nvPr/>
        </p:nvSpPr>
        <p:spPr>
          <a:xfrm>
            <a:off x="415636" y="230119"/>
            <a:ext cx="10880975" cy="51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400"/>
              <a:buFont typeface="Helvetica Neue"/>
              <a:buNone/>
            </a:pPr>
            <a:r>
              <a:rPr b="1" i="0" lang="en-US" sz="2400" u="none" cap="none" strike="noStrike">
                <a:solidFill>
                  <a:srgbClr val="000000"/>
                </a:solidFill>
                <a:latin typeface="Arial"/>
                <a:ea typeface="Arial"/>
                <a:cs typeface="Arial"/>
                <a:sym typeface="Arial"/>
              </a:rPr>
              <a:t>Logical Model</a:t>
            </a:r>
            <a:endParaRPr b="0" i="0" sz="2400" u="none" cap="none" strike="noStrike">
              <a:solidFill>
                <a:srgbClr val="000000"/>
              </a:solidFill>
              <a:latin typeface="Arial"/>
              <a:ea typeface="Arial"/>
              <a:cs typeface="Arial"/>
              <a:sym typeface="Arial"/>
            </a:endParaRPr>
          </a:p>
        </p:txBody>
      </p:sp>
      <p:pic>
        <p:nvPicPr>
          <p:cNvPr descr="A picture containing qr code&#10;&#10;Description automatically generated" id="414" name="Google Shape;414;p9"/>
          <p:cNvPicPr preferRelativeResize="0"/>
          <p:nvPr/>
        </p:nvPicPr>
        <p:blipFill rotWithShape="1">
          <a:blip r:embed="rId3">
            <a:alphaModFix/>
          </a:blip>
          <a:srcRect b="0" l="0" r="0" t="0"/>
          <a:stretch/>
        </p:blipFill>
        <p:spPr>
          <a:xfrm>
            <a:off x="12339148" y="2000250"/>
            <a:ext cx="1765300" cy="2857500"/>
          </a:xfrm>
          <a:prstGeom prst="rect">
            <a:avLst/>
          </a:prstGeom>
          <a:noFill/>
          <a:ln>
            <a:noFill/>
          </a:ln>
        </p:spPr>
      </p:pic>
      <p:sp>
        <p:nvSpPr>
          <p:cNvPr id="415" name="Google Shape;415;p9"/>
          <p:cNvSpPr/>
          <p:nvPr/>
        </p:nvSpPr>
        <p:spPr>
          <a:xfrm>
            <a:off x="415625" y="691113"/>
            <a:ext cx="1113905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1" lang="en-US" sz="1400" u="none" cap="none" strike="noStrike">
                <a:solidFill>
                  <a:schemeClr val="dk1"/>
                </a:solidFill>
                <a:latin typeface="Arial"/>
                <a:ea typeface="Arial"/>
                <a:cs typeface="Arial"/>
                <a:sym typeface="Arial"/>
              </a:rPr>
              <a:t>Building on our conceptual model, we developed a detailed logical model comprised of 3 main surveys</a:t>
            </a:r>
            <a:endParaRPr b="0" i="1" sz="1400" u="none" cap="none" strike="noStrike">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1_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2_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2022-04-29T08:20:06Z</dcterms:created>
  <dc:creator>Abdel-Azim, Ahmad Gamal</dc:creator>
</cp:coreProperties>
</file>